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313" r:id="rId4"/>
    <p:sldId id="264" r:id="rId5"/>
    <p:sldId id="265" r:id="rId6"/>
    <p:sldId id="274" r:id="rId7"/>
    <p:sldId id="273" r:id="rId8"/>
    <p:sldId id="279" r:id="rId9"/>
    <p:sldId id="281" r:id="rId10"/>
    <p:sldId id="282" r:id="rId11"/>
    <p:sldId id="280" r:id="rId12"/>
    <p:sldId id="287" r:id="rId13"/>
    <p:sldId id="283" r:id="rId14"/>
    <p:sldId id="320" r:id="rId15"/>
    <p:sldId id="315" r:id="rId16"/>
    <p:sldId id="277" r:id="rId17"/>
    <p:sldId id="284" r:id="rId18"/>
    <p:sldId id="295" r:id="rId19"/>
    <p:sldId id="294" r:id="rId20"/>
    <p:sldId id="293" r:id="rId21"/>
    <p:sldId id="292" r:id="rId22"/>
    <p:sldId id="291" r:id="rId23"/>
    <p:sldId id="290" r:id="rId24"/>
    <p:sldId id="319" r:id="rId25"/>
    <p:sldId id="316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21" r:id="rId36"/>
    <p:sldId id="314" r:id="rId37"/>
    <p:sldId id="276" r:id="rId38"/>
    <p:sldId id="296" r:id="rId39"/>
    <p:sldId id="297" r:id="rId40"/>
    <p:sldId id="299" r:id="rId41"/>
    <p:sldId id="298" r:id="rId42"/>
    <p:sldId id="301" r:id="rId43"/>
    <p:sldId id="302" r:id="rId44"/>
    <p:sldId id="303" r:id="rId45"/>
    <p:sldId id="318" r:id="rId46"/>
    <p:sldId id="326" r:id="rId47"/>
    <p:sldId id="317" r:id="rId48"/>
    <p:sldId id="286" r:id="rId49"/>
    <p:sldId id="325" r:id="rId50"/>
    <p:sldId id="322" r:id="rId51"/>
    <p:sldId id="323" r:id="rId52"/>
    <p:sldId id="324" r:id="rId53"/>
    <p:sldId id="328" r:id="rId54"/>
    <p:sldId id="263" r:id="rId55"/>
  </p:sldIdLst>
  <p:sldSz cx="12192000" cy="6858000"/>
  <p:notesSz cx="6858000" cy="9144000"/>
  <p:embeddedFontLst>
    <p:embeddedFont>
      <p:font typeface="210 역전다방 B" panose="02020603020101020101" pitchFamily="18" charset="-127"/>
      <p:regular r:id="rId56"/>
    </p:embeddedFont>
    <p:embeddedFont>
      <p:font typeface="G마켓 산스 TTF Medium" panose="02000000000000000000" pitchFamily="2" charset="-127"/>
      <p:regular r:id="rId57"/>
    </p:embeddedFont>
    <p:embeddedFont>
      <p:font typeface="210 역전다방 R" panose="02020603020101020101" pitchFamily="18" charset="-127"/>
      <p:regular r:id="rId58"/>
    </p:embeddedFont>
    <p:embeddedFont>
      <p:font typeface="이사만루체 Medium" panose="020B0600000101010101" charset="-127"/>
      <p:regular r:id="rId59"/>
    </p:embeddedFont>
    <p:embeddedFont>
      <p:font typeface="G마켓 산스 TTF Bold" panose="02000000000000000000" pitchFamily="2" charset="-127"/>
      <p:bold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맑은 고딕" panose="020B0503020000020004" pitchFamily="50" charset="-127"/>
      <p:regular r:id="rId61"/>
      <p:bold r:id="rId62"/>
    </p:embeddedFont>
    <p:embeddedFont>
      <p:font typeface="210 맨발의청춘 L" panose="02020603020101020101" pitchFamily="18" charset="-127"/>
      <p:regular r:id="rId63"/>
    </p:embeddedFont>
    <p:embeddedFont>
      <p:font typeface="이사만루체 Bold" panose="020B0600000101010101" charset="-127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28560E"/>
    <a:srgbClr val="EEEEEE"/>
    <a:srgbClr val="FFC611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8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581EA-BF81-4F30-96F0-5B3902871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C67303-26C1-4C10-820E-7A935F64E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7020B1-1A2A-4736-BF6C-D9A03553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39DBDB-2FD2-454F-8693-ED0B7BE9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730E14-DEFA-4E47-AAA1-999BA422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651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B5AE6-82EC-4876-9D11-550D8C9E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A9343A-2706-4033-B5ED-AC6312E097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D94AE9-526D-4AF7-89E5-918DD0750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5910AD-6E2C-49F9-99C5-EDF11570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D9EDA-8BE2-40CF-82EF-36AF65A0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08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F6BC03-E0B7-4C52-977F-47372F885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826AE-06BF-4B47-BE45-56F29A56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64D3A-6DFA-4298-896D-84C36B8B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E2C90-4C3F-4045-9F1E-F3227C498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F7F6B-760C-4A46-B3CC-D46B59AA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52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9DF59-1CE0-434B-8F67-200B9060A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BBD05F-9131-4C37-9168-527623E43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A8C84C-8C63-43AD-B07D-58E78DA95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648C7-F8DC-44DE-8498-BF09B519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C0C967-5A89-4412-8B13-507CBCBE3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49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3C4B57-E460-4E9A-9441-79D69EE9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2C4AA6-A3C4-41D0-88FE-1CA91A6A1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4C4520-69CB-478A-A0AE-2BEB185A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9B2ACF-32A8-4DB2-8B23-708B032E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BBBC11-A2EA-44CB-9ACB-4A89A516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68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20668-E482-4E0A-B662-556F4C94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7BA9F3-3B03-4353-8C58-D16E756BA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6D2804-FD6A-49FF-B33E-F05604A48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8AB77C-6D9D-496B-8575-40C913ACB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48C71B-95CA-467C-8DB0-91670E737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CFBCAF-3089-4E72-ABAB-5C70AE664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22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30F81-06E8-428C-ACE4-1FD499481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F03EF-DD87-494A-8690-13D1C03DA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0F7892-430C-48AD-8E9B-92495EF65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96FACF-850D-4974-9B34-E3BBCBD60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A1C88D-2EB3-4ACE-A9FA-E9D8A949D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F32B99-C342-42B6-86DC-DC527A524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B3B5F3-C34B-4074-9046-E20C8DB1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C97405-8E94-4BE4-BBE4-597B20F80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685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2CC8F-6A7D-405D-A99B-236605C1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B7D66F-D0E9-47F7-B9CC-0E10B72B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0E05D-B5E2-46A0-8434-7EA639B5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4145F5-F31A-446D-8404-7ADEB6F9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0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323999-B799-43C3-B7B4-1004AFE5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950A222-BE3C-4E0B-B0F1-8B8FD8CD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BF909-CE24-45D4-B284-58B5FDEE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46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582BA-03C8-41A5-B76A-DB649181D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E32A1-8AF4-4263-97F9-B67459418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85CE4F-2675-4368-87AE-4ECF528EA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3F3840-39FE-44CA-A152-899D3289A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93F501-1235-41D1-9624-0A88CB0DA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418643-5AC0-4025-B656-38D2B4F3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3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257BB-7CD0-4A1C-B532-B2923E16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7DDBD7-80C2-4158-ADA9-3F4D93E1A6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0116B5-E478-4EC0-8D7B-04B67D371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8F658-5A1E-470B-A913-03D4AE912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7C9B61-DA7C-49BA-9288-911FAC87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520C8A-8B42-4D8C-AB94-6C38AD5A1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93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F1563A-AC88-461A-9454-3F8E52C9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780F54-0F75-487C-845F-281D54B85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D1F868-7A22-4CBB-A6F4-48117668FA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D5160-D98A-4A67-932B-72630C21A059}" type="datetimeFigureOut">
              <a:rPr lang="ko-KR" altLang="en-US" smtClean="0"/>
              <a:t>2021-12-22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C8E507-C4A4-4BFB-B042-11A46D15F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5C08AA-E9C1-41AD-B55E-046B7000C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054FC-76C8-4B20-982F-56420B2003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44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ronitf/heart-disease-uci" TargetMode="External"/><Relationship Id="rId3" Type="http://schemas.openxmlformats.org/officeDocument/2006/relationships/hyperlink" Target="https://data.go.kr/data/15073342/fileData.do" TargetMode="External"/><Relationship Id="rId7" Type="http://schemas.openxmlformats.org/officeDocument/2006/relationships/hyperlink" Target="https://www.data.go.kr/data/3040720/fileData.do" TargetMode="External"/><Relationship Id="rId2" Type="http://schemas.openxmlformats.org/officeDocument/2006/relationships/hyperlink" Target="https://www.data.go.kr/data/15007115/fileData.do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ata.go.kr/data/15070340/fileData.do" TargetMode="External"/><Relationship Id="rId5" Type="http://schemas.openxmlformats.org/officeDocument/2006/relationships/hyperlink" Target="http://data.seoul.go.kr/dataList/OA-20352/S/1/datasetView.do" TargetMode="External"/><Relationship Id="rId4" Type="http://schemas.openxmlformats.org/officeDocument/2006/relationships/hyperlink" Target="http://data.seoul.go.kr/dataList/11011/S/2/datasetView.do" TargetMode="External"/><Relationship Id="rId9" Type="http://schemas.openxmlformats.org/officeDocument/2006/relationships/hyperlink" Target="https://www.koicd.kr/kcd/kcd.do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20234-0A1D-49A9-BB6C-357301204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9070" y="2325284"/>
            <a:ext cx="9445290" cy="1487215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2021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빅데이터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/>
            </a:r>
            <a:b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</a:b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학습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아이디어 공모전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48DF0C-CF25-4B7B-893A-7274B9F3A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7125" y="5710844"/>
            <a:ext cx="2964875" cy="11471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수학과 </a:t>
            </a:r>
            <a:r>
              <a:rPr lang="en-US" altLang="ko-KR" sz="1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14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빅데이터분석학</a:t>
            </a:r>
            <a:endParaRPr lang="en-US" altLang="ko-KR" sz="1400" dirty="0" smtClean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1913397 </a:t>
            </a:r>
            <a:r>
              <a:rPr lang="ko-KR" altLang="en-US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오수민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1912354 </a:t>
            </a:r>
            <a:r>
              <a:rPr lang="ko-KR" altLang="en-US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이승현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2690193" y="2027856"/>
            <a:ext cx="7003774" cy="530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D103C4-2163-4CBF-99DA-67658D954762}"/>
              </a:ext>
            </a:extLst>
          </p:cNvPr>
          <p:cNvSpPr/>
          <p:nvPr/>
        </p:nvSpPr>
        <p:spPr>
          <a:xfrm>
            <a:off x="2749828" y="4068419"/>
            <a:ext cx="7003774" cy="530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ED583-21C6-46EE-9D42-0280464B0E66}"/>
              </a:ext>
            </a:extLst>
          </p:cNvPr>
          <p:cNvSpPr txBox="1"/>
          <p:nvPr/>
        </p:nvSpPr>
        <p:spPr>
          <a:xfrm>
            <a:off x="3322982" y="1552127"/>
            <a:ext cx="5546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진료내역정보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치매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심장병</a:t>
            </a:r>
          </a:p>
        </p:txBody>
      </p:sp>
    </p:spTree>
    <p:extLst>
      <p:ext uri="{BB962C8B-B14F-4D97-AF65-F5344CB8AC3E}">
        <p14:creationId xmlns:p14="http://schemas.microsoft.com/office/powerpoint/2010/main" val="17354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B8EB10-13EB-4D9E-A0C4-E126AE50C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590" b="30776"/>
          <a:stretch/>
        </p:blipFill>
        <p:spPr>
          <a:xfrm>
            <a:off x="186972" y="288759"/>
            <a:ext cx="5942895" cy="1507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3C708C-3438-49A0-A210-7211FB60B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464"/>
          <a:stretch/>
        </p:blipFill>
        <p:spPr>
          <a:xfrm>
            <a:off x="184311" y="1778912"/>
            <a:ext cx="7588090" cy="500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A36A9A-9C6C-4920-959A-F67694F560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7" t="7771" r="10622" b="11167"/>
          <a:stretch/>
        </p:blipFill>
        <p:spPr>
          <a:xfrm>
            <a:off x="184310" y="3235530"/>
            <a:ext cx="3057693" cy="284353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C79BFE-46DF-44BC-8680-67A570784F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61" t="1976" r="17500" b="3704"/>
          <a:stretch/>
        </p:blipFill>
        <p:spPr>
          <a:xfrm>
            <a:off x="3282579" y="3232651"/>
            <a:ext cx="3494816" cy="31363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75A35E-D136-4D3C-91DB-C28BE0E9F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310" y="2262876"/>
            <a:ext cx="6384066" cy="748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42883E-B5D0-4772-9ED5-45756C8B8592}"/>
              </a:ext>
            </a:extLst>
          </p:cNvPr>
          <p:cNvSpPr txBox="1"/>
          <p:nvPr/>
        </p:nvSpPr>
        <p:spPr>
          <a:xfrm>
            <a:off x="6085799" y="3232379"/>
            <a:ext cx="70182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treemap</a:t>
            </a:r>
            <a:endParaRPr lang="ko-KR" alt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9DA5EB-5C6B-48A7-9A8C-05BBEE5D5A89}"/>
              </a:ext>
            </a:extLst>
          </p:cNvPr>
          <p:cNvSpPr txBox="1"/>
          <p:nvPr/>
        </p:nvSpPr>
        <p:spPr>
          <a:xfrm>
            <a:off x="2366098" y="3235530"/>
            <a:ext cx="875905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wordcloud</a:t>
            </a:r>
            <a:endParaRPr lang="ko-KR" altLang="en-US" sz="11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403C4-50EC-43F7-8675-C896083E357E}"/>
              </a:ext>
            </a:extLst>
          </p:cNvPr>
          <p:cNvSpPr txBox="1"/>
          <p:nvPr/>
        </p:nvSpPr>
        <p:spPr>
          <a:xfrm>
            <a:off x="7772402" y="1707666"/>
            <a:ext cx="419946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다음으로 </a:t>
            </a:r>
            <a:r>
              <a:rPr lang="en-US" altLang="ko-KR" sz="13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treemap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이용하여 텍스트 시각화를 한다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워드클라우드와는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다른 모습을 보이고 있으며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트리맵을</a:t>
            </a:r>
            <a:endParaRPr lang="ko-KR" altLang="en-US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6403C4-50EC-43F7-8675-C896083E357E}"/>
              </a:ext>
            </a:extLst>
          </p:cNvPr>
          <p:cNvSpPr txBox="1"/>
          <p:nvPr/>
        </p:nvSpPr>
        <p:spPr>
          <a:xfrm>
            <a:off x="6323398" y="357503"/>
            <a:ext cx="58583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시각화는 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방법으로 진행한다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먼저 </a:t>
            </a:r>
            <a:r>
              <a:rPr lang="en-US" altLang="ko-KR" sz="13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wordcloud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이용한다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필요한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패키지를 불러오고 어떤 주상병이 가장 많이 쓰여져 있는지 </a:t>
            </a:r>
            <a:r>
              <a:rPr lang="ko-KR" altLang="en-US" sz="13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시각화한다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한국어가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있는 데이터라면 </a:t>
            </a:r>
            <a:r>
              <a:rPr lang="en-US" altLang="ko-KR" sz="13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KoNLP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패키지를 </a:t>
            </a:r>
            <a:r>
              <a:rPr lang="ko-KR" altLang="en-US" sz="13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불러와야하지만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설치 오류가 발생했고 주상병에는 한국어가 쓰이지 않아 문제 없이 진행할 수 있었다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ko-KR" altLang="en-US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403C4-50EC-43F7-8675-C896083E357E}"/>
              </a:ext>
            </a:extLst>
          </p:cNvPr>
          <p:cNvSpPr txBox="1"/>
          <p:nvPr/>
        </p:nvSpPr>
        <p:spPr>
          <a:xfrm>
            <a:off x="6835223" y="2350176"/>
            <a:ext cx="5153897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이용하면 다른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코드들도 더 선명하게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얼마 정도 차지하고 있는지 어림잡아 생각해볼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 있다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상위 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주상병에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대해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분석할 때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가장 환자 수가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많이 나왔던 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J209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워드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클라우드에서는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가장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크게 쓰여져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있고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트리맵에서는 가장 큰 면적에 쓰여있는 것을 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확인할 수 있다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포함된 모든 코드를 찾아보기에는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트리맵이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적합하고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최대 환자수를 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보유하고 있는 코드를 한눈에 찾기에는 워드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클라우드가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적합하다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17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3E4724-166E-4F20-9822-FC7C6C15B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8575" b="-38"/>
          <a:stretch/>
        </p:blipFill>
        <p:spPr>
          <a:xfrm>
            <a:off x="209977" y="681790"/>
            <a:ext cx="3746995" cy="48896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CE0343-BDA3-438D-8645-5921C801DF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1"/>
          <a:stretch/>
        </p:blipFill>
        <p:spPr>
          <a:xfrm>
            <a:off x="3956972" y="3444298"/>
            <a:ext cx="5785912" cy="31938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C84B02-3DF7-4897-8B73-BDEC51260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109" y="2297583"/>
            <a:ext cx="3788773" cy="321646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9EFE4-E754-4661-9A4D-3958C17347AD}"/>
              </a:ext>
            </a:extLst>
          </p:cNvPr>
          <p:cNvSpPr txBox="1"/>
          <p:nvPr/>
        </p:nvSpPr>
        <p:spPr>
          <a:xfrm>
            <a:off x="3956972" y="612376"/>
            <a:ext cx="772946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데이터셋에 시도 코드를 이용해 시도별 전체 환자수를 지도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시각화하여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비교한다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이를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하기 위해 필요한 컬럼을 불러오고 시도 코드가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수치형이기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때문에 텍스트로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교환한 후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시도별 환자수를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집계한다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기초적인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작업이 끝났다면 지도 시각화에 필요한 패키지를 설치해주고 불러온다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우리나라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지도를 사용하기 위해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shp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파일을 따로 다운받아 불러와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해석은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 장에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88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8549A9-5994-4643-BDCF-BEE6FC8C7023}"/>
              </a:ext>
            </a:extLst>
          </p:cNvPr>
          <p:cNvSpPr txBox="1"/>
          <p:nvPr/>
        </p:nvSpPr>
        <p:spPr>
          <a:xfrm>
            <a:off x="7082421" y="610104"/>
            <a:ext cx="4877897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한눈에 좀 더 쉽게 알아볼 수 있도록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색 설정을 추가한다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BA4F3E-B6E2-45EA-9D7B-121036C1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46" y="276590"/>
            <a:ext cx="6848475" cy="771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DABF29-B725-4F34-BD31-BFB46649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6" y="1201056"/>
            <a:ext cx="5198836" cy="44135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4177D-24B2-4E53-BF21-2FE2909EDF66}"/>
              </a:ext>
            </a:extLst>
          </p:cNvPr>
          <p:cNvSpPr txBox="1"/>
          <p:nvPr/>
        </p:nvSpPr>
        <p:spPr>
          <a:xfrm>
            <a:off x="5538505" y="4552759"/>
            <a:ext cx="533609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색을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통해 어느 지역의 환자수가 많은지 한눈에 파악할 수 있다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그리고 경기도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부산광역시의 환자수 비율이 높다는 사실을 알 수 있다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반대로 강원도의 환자수 비율이 가장 낮은 사실도 알 수 있다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44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97ED88-5433-4A52-BB2F-99D7B10CB58E}"/>
              </a:ext>
            </a:extLst>
          </p:cNvPr>
          <p:cNvSpPr txBox="1"/>
          <p:nvPr/>
        </p:nvSpPr>
        <p:spPr>
          <a:xfrm>
            <a:off x="5187142" y="455017"/>
            <a:ext cx="62761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분석할 때 시계열 시각화는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꼭 필요하다고 생각한다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관측값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데이터에 대해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년을 주기로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시계열을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만들어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시계열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분석을 하고 시각화로 나타낸다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 진료 내역의 흐름을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시계열로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만들어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시각화하면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아래와 같은 그래프가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출력된다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C9B2AD-8F51-4A2C-B169-E83F2A7AD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92"/>
          <a:stretch/>
        </p:blipFill>
        <p:spPr>
          <a:xfrm>
            <a:off x="139681" y="455017"/>
            <a:ext cx="4922770" cy="1543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D9B557-F90C-4DFD-AB03-DCF2B00A9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42" y="2086477"/>
            <a:ext cx="7613207" cy="33717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FAD0F-24F7-414F-8B8A-67ABBF4DD2EB}"/>
              </a:ext>
            </a:extLst>
          </p:cNvPr>
          <p:cNvSpPr txBox="1"/>
          <p:nvPr/>
        </p:nvSpPr>
        <p:spPr>
          <a:xfrm>
            <a:off x="7869267" y="2868992"/>
            <a:ext cx="414262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전체적으로 분석하기엔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년과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2019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모두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3000-4000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건의 진료 내역을 보이지만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년부터 급증한 모습을 볼 수 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트렌드는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2019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하반기부터 급증한 것을 볼 수 있으며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계절성도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주기로 동일하게 나타나고 있는 것으로 보인다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예측 오차는  대체로 매년 하반기에는 작게 나타나고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상반기에 크게 나타나고 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" name="왼쪽 중괄호 2"/>
          <p:cNvSpPr/>
          <p:nvPr/>
        </p:nvSpPr>
        <p:spPr>
          <a:xfrm rot="16200000">
            <a:off x="1606435" y="4380788"/>
            <a:ext cx="490451" cy="2331720"/>
          </a:xfrm>
          <a:prstGeom prst="leftBrace">
            <a:avLst>
              <a:gd name="adj1" fmla="val 76130"/>
              <a:gd name="adj2" fmla="val 5049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중괄호 9"/>
          <p:cNvSpPr/>
          <p:nvPr/>
        </p:nvSpPr>
        <p:spPr>
          <a:xfrm rot="16200000">
            <a:off x="3988034" y="4380789"/>
            <a:ext cx="490451" cy="2331720"/>
          </a:xfrm>
          <a:prstGeom prst="leftBrace">
            <a:avLst>
              <a:gd name="adj1" fmla="val 76130"/>
              <a:gd name="adj2" fmla="val 5049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중괄호 10"/>
          <p:cNvSpPr/>
          <p:nvPr/>
        </p:nvSpPr>
        <p:spPr>
          <a:xfrm rot="16200000">
            <a:off x="6366742" y="4408470"/>
            <a:ext cx="490451" cy="2331720"/>
          </a:xfrm>
          <a:prstGeom prst="leftBrace">
            <a:avLst>
              <a:gd name="adj1" fmla="val 76130"/>
              <a:gd name="adj2" fmla="val 5049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44177D-24B2-4E53-BF21-2FE2909EDF66}"/>
              </a:ext>
            </a:extLst>
          </p:cNvPr>
          <p:cNvSpPr txBox="1"/>
          <p:nvPr/>
        </p:nvSpPr>
        <p:spPr>
          <a:xfrm>
            <a:off x="1543464" y="5887146"/>
            <a:ext cx="63258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	          2019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	   2020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87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F2880814-875A-4221-B8B0-7D0C3DF15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558" y="436910"/>
            <a:ext cx="2014331" cy="908637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01-1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3)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요약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  <p:sp>
        <p:nvSpPr>
          <p:cNvPr id="4" name="Google Shape;227;p14"/>
          <p:cNvSpPr/>
          <p:nvPr/>
        </p:nvSpPr>
        <p:spPr>
          <a:xfrm>
            <a:off x="189558" y="1577090"/>
            <a:ext cx="5687400" cy="5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1. 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상위 50대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</a:t>
            </a:r>
            <a:endParaRPr sz="1200" b="0" i="0" u="none" strike="noStrike" cap="non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2018~2020년 사이에 J209와 I109번 질병원인으로 병원을 찾는 환자수가 가장 많았고 70~79세 환자수가 가장 높으며 그 다음으로 60~69세, 9세 이하 순서이다.</a:t>
            </a: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2. 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J209 &amp; I109</a:t>
            </a:r>
            <a:endParaRPr sz="1200" b="0" i="0" u="none" strike="noStrike" cap="non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비교 시각화를 통해 J209코드는 </a:t>
            </a:r>
            <a:r>
              <a:rPr lang="ko-KR" sz="1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9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 이하의 환자수가, I109코드는 70~79세 환자수가 가장 많은 비율을 차지하고 있는 것을 알 수 있다.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3. 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군집</a:t>
            </a:r>
            <a:endParaRPr sz="1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계층적)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유사도가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높은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데이터끼리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연결하고 트리구조처럼 만든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덴드로그림을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통해 주상병코드를 그룹화한다.</a:t>
            </a: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분할적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5개의 서로 다른 군집을 찾기 위해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k값을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5로 설정한 후 K-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Means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알고리즘에 따라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분할적으로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그룹화한다.</a:t>
            </a: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4. 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텍스트 시각화</a:t>
            </a:r>
            <a:endParaRPr sz="1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앞서 분석한 결과에 따라 주어진 데이터 셋에는 J209와 I109가 많이 있을 것이라고 예상할 수 있고 실제로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워드클라우드와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트리맵으로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분석한 결과 J209 다음에 I109순으로 크기가 큰 것을 확인할 수 있다.</a:t>
            </a:r>
            <a:endParaRPr sz="1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5" name="Google Shape;228;p14"/>
          <p:cNvSpPr/>
          <p:nvPr/>
        </p:nvSpPr>
        <p:spPr>
          <a:xfrm>
            <a:off x="6154484" y="1854088"/>
            <a:ext cx="5809500" cy="48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5.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지도시각화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시도 코드를 이용해 시도별 전체 환자수를 지도에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시각화한다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설정한 색상을 통해 어느 지역의 환자수가 많은지 파악할 수 있고 색 설정은 본인이 원하는 색으로 바꿀 수 있다. 분석 결과 경기도와 부산광역시의 환자수 비율이 높았고 가장 낮은 비율을 차지한 지역은 강원도였다.</a:t>
            </a:r>
            <a:endParaRPr sz="1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6.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시계열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시각화</a:t>
            </a:r>
            <a:endParaRPr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전체 값은 2018년과 2019년은 약4000건이지만 2020년에는 급증한 모습을 볼 수 있다. 또한 2019년 하반기부터 급증하는 추세를 보이고 있으며 1년주기로 계절성이 동일하게 나타나고 있다. 오차는 매년 상반기에는 크고 하반기에는 작은 모습을 보인다.</a:t>
            </a:r>
            <a:endParaRPr sz="1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sp>
        <p:nvSpPr>
          <p:cNvPr id="6" name="Google Shape;229;p14"/>
          <p:cNvSpPr/>
          <p:nvPr/>
        </p:nvSpPr>
        <p:spPr>
          <a:xfrm>
            <a:off x="5943601" y="1207758"/>
            <a:ext cx="45600" cy="5555700"/>
          </a:xfrm>
          <a:prstGeom prst="rect">
            <a:avLst/>
          </a:prstGeom>
          <a:solidFill>
            <a:srgbClr val="FFD966"/>
          </a:solidFill>
          <a:ln w="12700" cap="flat" cmpd="sng">
            <a:solidFill>
              <a:srgbClr val="FFD96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046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660316" y="996852"/>
            <a:ext cx="2014331" cy="61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5EA2F-A8D5-4040-B4CF-B829A02EC0DF}"/>
              </a:ext>
            </a:extLst>
          </p:cNvPr>
          <p:cNvSpPr txBox="1"/>
          <p:nvPr/>
        </p:nvSpPr>
        <p:spPr>
          <a:xfrm>
            <a:off x="5377024" y="1905489"/>
            <a:ext cx="120913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01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25BF2-92EF-4E0C-8C9A-0D0EE1CA85A7}"/>
              </a:ext>
            </a:extLst>
          </p:cNvPr>
          <p:cNvSpPr txBox="1"/>
          <p:nvPr/>
        </p:nvSpPr>
        <p:spPr>
          <a:xfrm>
            <a:off x="1952504" y="2828819"/>
            <a:ext cx="815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학년도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학습한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빅데이터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경험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사례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F69871-E470-44DF-8DD9-4676C83DC605}"/>
              </a:ext>
            </a:extLst>
          </p:cNvPr>
          <p:cNvSpPr txBox="1"/>
          <p:nvPr/>
        </p:nvSpPr>
        <p:spPr>
          <a:xfrm>
            <a:off x="3688267" y="3490539"/>
            <a:ext cx="3868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en-US" altLang="ko-KR" sz="2800" dirty="0" smtClean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-2. </a:t>
            </a:r>
            <a:r>
              <a:rPr lang="ko-KR" altLang="en-US" sz="2800" dirty="0" smtClean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치매 환자 데이터</a:t>
            </a:r>
            <a:endParaRPr lang="ko-KR" altLang="en-US" sz="2800" dirty="0">
              <a:solidFill>
                <a:srgbClr val="0070C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0320234-0A1D-49A9-BB6C-357301204F26}"/>
              </a:ext>
            </a:extLst>
          </p:cNvPr>
          <p:cNvSpPr txBox="1">
            <a:spLocks/>
          </p:cNvSpPr>
          <p:nvPr/>
        </p:nvSpPr>
        <p:spPr>
          <a:xfrm>
            <a:off x="567551" y="150116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NEXT</a:t>
            </a:r>
            <a:endParaRPr lang="ko-KR" altLang="en-US" sz="4000" dirty="0">
              <a:solidFill>
                <a:schemeClr val="bg2">
                  <a:lumMod val="25000"/>
                </a:schemeClr>
              </a:solidFill>
              <a:effectLst>
                <a:outerShdw blurRad="38100" dist="50800" dir="21540000" algn="ctr" rotWithShape="0">
                  <a:srgbClr val="5F5F5F">
                    <a:alpha val="34000"/>
                  </a:srgbClr>
                </a:outerShdw>
              </a:effectLst>
              <a:latin typeface="210 역전다방 B" panose="02020603020101020101" pitchFamily="18" charset="-127"/>
              <a:ea typeface="210 역전다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756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D87EAD1-4FD6-4651-B683-C66653EFA2E4}"/>
              </a:ext>
            </a:extLst>
          </p:cNvPr>
          <p:cNvSpPr txBox="1"/>
          <p:nvPr/>
        </p:nvSpPr>
        <p:spPr>
          <a:xfrm>
            <a:off x="1888057" y="1244058"/>
            <a:ext cx="972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치매유병현황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치매 사망자수 및 사망률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치매센터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6737673-4125-4EDB-85C6-60002559FE13}"/>
              </a:ext>
            </a:extLst>
          </p:cNvPr>
          <p:cNvSpPr txBox="1">
            <a:spLocks/>
          </p:cNvSpPr>
          <p:nvPr/>
        </p:nvSpPr>
        <p:spPr>
          <a:xfrm>
            <a:off x="189558" y="436910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01-2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CCA924-A618-494E-AEFD-FA3984F86B3C}"/>
              </a:ext>
            </a:extLst>
          </p:cNvPr>
          <p:cNvSpPr/>
          <p:nvPr/>
        </p:nvSpPr>
        <p:spPr>
          <a:xfrm>
            <a:off x="20446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D51D4-2773-4900-A262-D6FE45100F5D}"/>
              </a:ext>
            </a:extLst>
          </p:cNvPr>
          <p:cNvSpPr txBox="1"/>
          <p:nvPr/>
        </p:nvSpPr>
        <p:spPr>
          <a:xfrm>
            <a:off x="2044699" y="576186"/>
            <a:ext cx="970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학년도 학습한 빅데이터 경험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치매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B8DBDE-34CC-4393-B7DE-2503FD7A0067}"/>
              </a:ext>
            </a:extLst>
          </p:cNvPr>
          <p:cNvSpPr txBox="1"/>
          <p:nvPr/>
        </p:nvSpPr>
        <p:spPr>
          <a:xfrm>
            <a:off x="458527" y="1547034"/>
            <a:ext cx="111575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치매유병현황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2015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년부터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년까지 서울시의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 이상 치매환자 유병현황을 행정구역별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연령별로 집계된 데이터이다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020C71-F491-4F93-952C-64E500483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6" b="1447"/>
          <a:stretch/>
        </p:blipFill>
        <p:spPr>
          <a:xfrm>
            <a:off x="824398" y="1935602"/>
            <a:ext cx="6521799" cy="1337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AE26BB3-4FA0-46EE-A17D-B4D2AEFC1A6A}"/>
              </a:ext>
            </a:extLst>
          </p:cNvPr>
          <p:cNvSpPr txBox="1"/>
          <p:nvPr/>
        </p:nvSpPr>
        <p:spPr>
          <a:xfrm>
            <a:off x="458526" y="3462945"/>
            <a:ext cx="111575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치매 사망자수 및 사망률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2019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년의 서울시 치매 사망자수 및 사망률을 행정구역별로 집계한 데이터이다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5B1D29-10AA-412E-BF8E-6D3A2F29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98" y="3851513"/>
            <a:ext cx="7746165" cy="11168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25DDEC-E281-4237-B5F5-BAE7AF244161}"/>
              </a:ext>
            </a:extLst>
          </p:cNvPr>
          <p:cNvSpPr txBox="1"/>
          <p:nvPr/>
        </p:nvSpPr>
        <p:spPr>
          <a:xfrm>
            <a:off x="458525" y="5162686"/>
            <a:ext cx="11292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치매센터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2021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상반기 서울시에 등록 되어있는 치매센터의 위치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설립년월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운영기간 전화번호 등 센터에 대한 기본 데이터이다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D11BC3C-FE36-420F-AA36-06F22AE248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28" b="-15527"/>
          <a:stretch/>
        </p:blipFill>
        <p:spPr>
          <a:xfrm>
            <a:off x="824398" y="5573140"/>
            <a:ext cx="10225580" cy="718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1)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데이터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79168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F2880814-875A-4221-B8B0-7D0C3DF15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558" y="436910"/>
            <a:ext cx="2014331" cy="908637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01-2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39CB9D-E47E-46E3-9AB0-EB0534BEA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39071" b="56377"/>
          <a:stretch/>
        </p:blipFill>
        <p:spPr>
          <a:xfrm>
            <a:off x="2296574" y="343598"/>
            <a:ext cx="3212049" cy="15302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4992C0-772E-4561-80A9-563871C6D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328"/>
          <a:stretch/>
        </p:blipFill>
        <p:spPr>
          <a:xfrm>
            <a:off x="592327" y="4151062"/>
            <a:ext cx="5271770" cy="2706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C982D5-96A0-49B2-B105-697351790E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5" b="13688"/>
          <a:stretch/>
        </p:blipFill>
        <p:spPr bwMode="auto">
          <a:xfrm>
            <a:off x="6477942" y="195658"/>
            <a:ext cx="5524500" cy="2514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EDE39B-609A-49BD-80F6-65ACCA624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78" r="39071" b="-3005"/>
          <a:stretch/>
        </p:blipFill>
        <p:spPr>
          <a:xfrm>
            <a:off x="2296574" y="1987684"/>
            <a:ext cx="3212049" cy="16461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63FD7A-5D33-4B72-AC63-C7E751506DB0}"/>
              </a:ext>
            </a:extLst>
          </p:cNvPr>
          <p:cNvSpPr txBox="1"/>
          <p:nvPr/>
        </p:nvSpPr>
        <p:spPr>
          <a:xfrm>
            <a:off x="1905596" y="2866"/>
            <a:ext cx="474248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필요한 모듈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그래프와 한글 폰트가 깨지지 않도록 설정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E3125-0628-45D1-B612-04A543113761}"/>
              </a:ext>
            </a:extLst>
          </p:cNvPr>
          <p:cNvSpPr txBox="1"/>
          <p:nvPr/>
        </p:nvSpPr>
        <p:spPr>
          <a:xfrm>
            <a:off x="315883" y="3470061"/>
            <a:ext cx="5703376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치매유병현황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데이터를 불러와 분석에 필요한 컬럼만 선택한 후 컬럼의 이름과 데이터의 형식을 적절하게 변경해준다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36BE50-B1EB-48D8-9ACF-4D956F39B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942" y="2742371"/>
            <a:ext cx="5486400" cy="21570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5E55D66-8E92-4D52-8976-701C7427D1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17" b="50000"/>
          <a:stretch/>
        </p:blipFill>
        <p:spPr>
          <a:xfrm>
            <a:off x="6462444" y="5016172"/>
            <a:ext cx="3166110" cy="16461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6EAF58-5C23-4F33-819C-21C70058E1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316"/>
          <a:stretch/>
        </p:blipFill>
        <p:spPr>
          <a:xfrm>
            <a:off x="9224694" y="5016173"/>
            <a:ext cx="3166110" cy="16461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2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코드 및 시각화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22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34BA98-96E9-45C4-A832-989605CC9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20" y="543376"/>
            <a:ext cx="4537710" cy="1704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3CFCB3-BE85-41BA-8B01-CFD40C2744A3}"/>
              </a:ext>
            </a:extLst>
          </p:cNvPr>
          <p:cNvSpPr txBox="1"/>
          <p:nvPr/>
        </p:nvSpPr>
        <p:spPr>
          <a:xfrm>
            <a:off x="423700" y="141317"/>
            <a:ext cx="52608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데이터를 분리하면서 인덱스가 바뀌었으므로 다시 설정한다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26B572-AC02-4F96-9769-05BF06960853}"/>
              </a:ext>
            </a:extLst>
          </p:cNvPr>
          <p:cNvSpPr txBox="1"/>
          <p:nvPr/>
        </p:nvSpPr>
        <p:spPr>
          <a:xfrm>
            <a:off x="186457" y="2483415"/>
            <a:ext cx="5735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</a:t>
            </a:r>
            <a:r>
              <a:rPr lang="en-US" altLang="ko-KR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Groupby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함수를 이용하기 위해 데이터프레임의 형식을 수치형으로 바꿔주고 그룹화한다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8A78FB-4EA1-4299-A1C6-446A1C65F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53" y="3239785"/>
            <a:ext cx="3326123" cy="18868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5B5002-BF12-4DD1-AF81-11F1F9775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406" y="4462508"/>
            <a:ext cx="3259122" cy="2158667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EA3F294-B35C-4D38-A696-547A0E8D90C2}"/>
              </a:ext>
            </a:extLst>
          </p:cNvPr>
          <p:cNvSpPr/>
          <p:nvPr/>
        </p:nvSpPr>
        <p:spPr>
          <a:xfrm>
            <a:off x="2555152" y="4591673"/>
            <a:ext cx="727867" cy="31577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5B04E2-C28F-4FDB-AF5F-635EED149B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579" b="10448"/>
          <a:stretch/>
        </p:blipFill>
        <p:spPr bwMode="auto">
          <a:xfrm>
            <a:off x="8322954" y="543350"/>
            <a:ext cx="2344445" cy="24453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FB5067A-14FD-4113-B82F-7F166324D0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3348" r="56997"/>
          <a:stretch/>
        </p:blipFill>
        <p:spPr>
          <a:xfrm>
            <a:off x="7184072" y="3488498"/>
            <a:ext cx="2349078" cy="17472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29F6FD-2A5A-4581-ADE5-B44A53D35AE2}"/>
              </a:ext>
            </a:extLst>
          </p:cNvPr>
          <p:cNvSpPr txBox="1"/>
          <p:nvPr/>
        </p:nvSpPr>
        <p:spPr>
          <a:xfrm>
            <a:off x="8859045" y="127852"/>
            <a:ext cx="13832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그룹화 결과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15EA5E-A032-4AB7-9013-17FCAC052CEE}"/>
              </a:ext>
            </a:extLst>
          </p:cNvPr>
          <p:cNvSpPr txBox="1"/>
          <p:nvPr/>
        </p:nvSpPr>
        <p:spPr>
          <a:xfrm>
            <a:off x="8078691" y="3014330"/>
            <a:ext cx="30769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연도와 성별에 따른 환자수의 총합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F0FD59-636A-4FE0-8B2F-9209DE6EE0A4}"/>
              </a:ext>
            </a:extLst>
          </p:cNvPr>
          <p:cNvSpPr txBox="1"/>
          <p:nvPr/>
        </p:nvSpPr>
        <p:spPr>
          <a:xfrm>
            <a:off x="7335902" y="5261396"/>
            <a:ext cx="18330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 환자수의 총합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D0904F-6552-441A-9181-25C9012BA8C6}"/>
              </a:ext>
            </a:extLst>
          </p:cNvPr>
          <p:cNvSpPr txBox="1"/>
          <p:nvPr/>
        </p:nvSpPr>
        <p:spPr>
          <a:xfrm>
            <a:off x="9437065" y="6331004"/>
            <a:ext cx="239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행정구역별 환자수의 총합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905496" y="141317"/>
            <a:ext cx="83127" cy="6500552"/>
          </a:xfrm>
          <a:prstGeom prst="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2B0A10-6B96-494D-BE42-9475E80A9F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t="251" r="50114" b="37153"/>
          <a:stretch/>
        </p:blipFill>
        <p:spPr>
          <a:xfrm>
            <a:off x="9437065" y="3492211"/>
            <a:ext cx="2584844" cy="28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2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E679FD-447C-4EED-BC31-033C7C093F87}"/>
              </a:ext>
            </a:extLst>
          </p:cNvPr>
          <p:cNvSpPr txBox="1"/>
          <p:nvPr/>
        </p:nvSpPr>
        <p:spPr>
          <a:xfrm>
            <a:off x="361447" y="173033"/>
            <a:ext cx="52608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그룹화한 데이터를 이용해 각각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CF18BA-8C1B-4A6F-AE14-AE96E71F5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33" b="64165"/>
          <a:stretch/>
        </p:blipFill>
        <p:spPr bwMode="auto">
          <a:xfrm>
            <a:off x="324243" y="561601"/>
            <a:ext cx="4069237" cy="1569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558A5F-3AA7-45B5-A3C6-E79AC5B88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50" r="550" b="65302"/>
          <a:stretch/>
        </p:blipFill>
        <p:spPr>
          <a:xfrm>
            <a:off x="307164" y="2287032"/>
            <a:ext cx="4619625" cy="15797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BF1B24-A436-4413-9214-6430F6896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723"/>
          <a:stretch/>
        </p:blipFill>
        <p:spPr>
          <a:xfrm>
            <a:off x="324243" y="3971580"/>
            <a:ext cx="4585466" cy="20576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37F329B-A561-4147-A557-FDD660718C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704" r="9299"/>
          <a:stretch/>
        </p:blipFill>
        <p:spPr>
          <a:xfrm>
            <a:off x="5317477" y="457173"/>
            <a:ext cx="3533436" cy="2231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29CB54-8FB2-4728-A239-C024E005EEB2}"/>
              </a:ext>
            </a:extLst>
          </p:cNvPr>
          <p:cNvSpPr txBox="1"/>
          <p:nvPr/>
        </p:nvSpPr>
        <p:spPr>
          <a:xfrm>
            <a:off x="8921413" y="1303474"/>
            <a:ext cx="2159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시간이 지날수록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치매 환자수가 점점 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증가하는 추세를 보인다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73EF03-B6FE-4F9A-8409-7518CFB5E53C}"/>
              </a:ext>
            </a:extLst>
          </p:cNvPr>
          <p:cNvSpPr txBox="1"/>
          <p:nvPr/>
        </p:nvSpPr>
        <p:spPr>
          <a:xfrm>
            <a:off x="8817156" y="5578887"/>
            <a:ext cx="27790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노원구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강서구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은평구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순으로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환자수가 많다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E56EB-4431-4F17-83E1-26A759B3FC42}"/>
              </a:ext>
            </a:extLst>
          </p:cNvPr>
          <p:cNvSpPr txBox="1"/>
          <p:nvPr/>
        </p:nvSpPr>
        <p:spPr>
          <a:xfrm>
            <a:off x="5545213" y="5578887"/>
            <a:ext cx="2933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여성이 남성에 비해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환자수가 많다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558A5F-3AA7-45B5-A3C6-E79AC5B88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50" t="35662" r="18879"/>
          <a:stretch/>
        </p:blipFill>
        <p:spPr>
          <a:xfrm>
            <a:off x="5317477" y="3076917"/>
            <a:ext cx="3075477" cy="23878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BF1B24-A436-4413-9214-6430F6896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922" r="22955"/>
          <a:stretch/>
        </p:blipFill>
        <p:spPr>
          <a:xfrm>
            <a:off x="8621934" y="3091955"/>
            <a:ext cx="3083649" cy="238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2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20234-0A1D-49A9-BB6C-357301204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51" y="150116"/>
            <a:ext cx="2014331" cy="908637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목차</a:t>
            </a:r>
            <a:endParaRPr lang="ko-KR" altLang="en-US" sz="4000" dirty="0">
              <a:solidFill>
                <a:schemeClr val="bg2">
                  <a:lumMod val="25000"/>
                </a:schemeClr>
              </a:solidFill>
              <a:effectLst>
                <a:outerShdw blurRad="38100" dist="50800" dir="21540000" algn="ctr" rotWithShape="0">
                  <a:srgbClr val="5F5F5F">
                    <a:alpha val="34000"/>
                  </a:srgbClr>
                </a:outerShdw>
              </a:effectLst>
              <a:latin typeface="210 역전다방 B" panose="02020603020101020101" pitchFamily="18" charset="-127"/>
              <a:ea typeface="210 역전다방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660316" y="996852"/>
            <a:ext cx="2014331" cy="61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ED583-21C6-46EE-9D42-0280464B0E66}"/>
              </a:ext>
            </a:extLst>
          </p:cNvPr>
          <p:cNvSpPr txBox="1"/>
          <p:nvPr/>
        </p:nvSpPr>
        <p:spPr>
          <a:xfrm>
            <a:off x="2837697" y="2166211"/>
            <a:ext cx="1034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01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5EA2F-A8D5-4040-B4CF-B829A02EC0DF}"/>
              </a:ext>
            </a:extLst>
          </p:cNvPr>
          <p:cNvSpPr txBox="1"/>
          <p:nvPr/>
        </p:nvSpPr>
        <p:spPr>
          <a:xfrm>
            <a:off x="8070372" y="2166211"/>
            <a:ext cx="120913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02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7BD1A7-5297-4512-932C-FF872018D2EB}"/>
              </a:ext>
            </a:extLst>
          </p:cNvPr>
          <p:cNvSpPr txBox="1"/>
          <p:nvPr/>
        </p:nvSpPr>
        <p:spPr>
          <a:xfrm>
            <a:off x="1541239" y="3019598"/>
            <a:ext cx="3629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학년도 학습한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빅데이터 경험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사례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25BF2-92EF-4E0C-8C9A-0D0EE1CA85A7}"/>
              </a:ext>
            </a:extLst>
          </p:cNvPr>
          <p:cNvSpPr txBox="1"/>
          <p:nvPr/>
        </p:nvSpPr>
        <p:spPr>
          <a:xfrm>
            <a:off x="7021364" y="3019598"/>
            <a:ext cx="3307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효율적인 빅데이터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 아이디어 추가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826943-4965-4667-BB58-D6380138CA6E}"/>
              </a:ext>
            </a:extLst>
          </p:cNvPr>
          <p:cNvSpPr/>
          <p:nvPr/>
        </p:nvSpPr>
        <p:spPr>
          <a:xfrm rot="2700000">
            <a:off x="5968097" y="3301097"/>
            <a:ext cx="255806" cy="255806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7B594B-9F5F-4427-9FAA-142F4A997F48}"/>
              </a:ext>
            </a:extLst>
          </p:cNvPr>
          <p:cNvSpPr txBox="1"/>
          <p:nvPr/>
        </p:nvSpPr>
        <p:spPr>
          <a:xfrm>
            <a:off x="2081878" y="3898431"/>
            <a:ext cx="2940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진료 내역 정보 데이터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E9E5AC-CC2D-4C30-A960-14770AA4CC46}"/>
              </a:ext>
            </a:extLst>
          </p:cNvPr>
          <p:cNvSpPr txBox="1"/>
          <p:nvPr/>
        </p:nvSpPr>
        <p:spPr>
          <a:xfrm>
            <a:off x="2081878" y="4220648"/>
            <a:ext cx="2940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치매 환자 데이터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2FD371-5902-4B14-8F34-931C08CBBA53}"/>
              </a:ext>
            </a:extLst>
          </p:cNvPr>
          <p:cNvSpPr txBox="1"/>
          <p:nvPr/>
        </p:nvSpPr>
        <p:spPr>
          <a:xfrm>
            <a:off x="2081878" y="4560872"/>
            <a:ext cx="2940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심장 질환 환자 데이터 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048CFA-E894-444D-A5DA-A8D232852F48}"/>
              </a:ext>
            </a:extLst>
          </p:cNvPr>
          <p:cNvSpPr txBox="1"/>
          <p:nvPr/>
        </p:nvSpPr>
        <p:spPr>
          <a:xfrm>
            <a:off x="7809144" y="3898431"/>
            <a:ext cx="2940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심화 학습 예시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69871-E470-44DF-8DD9-4676C83DC605}"/>
              </a:ext>
            </a:extLst>
          </p:cNvPr>
          <p:cNvSpPr txBox="1"/>
          <p:nvPr/>
        </p:nvSpPr>
        <p:spPr>
          <a:xfrm>
            <a:off x="7809144" y="4220648"/>
            <a:ext cx="2940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강의 아이디어</a:t>
            </a:r>
          </a:p>
        </p:txBody>
      </p:sp>
    </p:spTree>
    <p:extLst>
      <p:ext uri="{BB962C8B-B14F-4D97-AF65-F5344CB8AC3E}">
        <p14:creationId xmlns:p14="http://schemas.microsoft.com/office/powerpoint/2010/main" val="97865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87CC7-1309-48B3-909E-8BD9590A2036}"/>
              </a:ext>
            </a:extLst>
          </p:cNvPr>
          <p:cNvSpPr txBox="1"/>
          <p:nvPr/>
        </p:nvSpPr>
        <p:spPr>
          <a:xfrm>
            <a:off x="5754086" y="418164"/>
            <a:ext cx="55015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사망자수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파일을 불러와 치매유병현황 데이터와 마찬가지로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분석에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필요한 컬럼만 선택한 후 컬럼의 이름과 데이터의 형식을 적절하게 변경해준다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데이터 역시 숫자형으로 변경해주어야 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CEB619-8ADE-41F5-9724-E5A32CD922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35"/>
          <a:stretch/>
        </p:blipFill>
        <p:spPr>
          <a:xfrm>
            <a:off x="493516" y="210346"/>
            <a:ext cx="5070703" cy="1683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921433-8788-4A8F-8FB1-578ED6DB1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6" y="2127222"/>
            <a:ext cx="5248275" cy="42151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7B70E4-8D85-4AAE-A438-4DD446C84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013" y="1650890"/>
            <a:ext cx="5181600" cy="1978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0C7C98-5079-4B33-AE00-42DF564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013" y="3628915"/>
            <a:ext cx="5105400" cy="272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0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1DF02E-442A-44C6-B1F6-53F89B315720}"/>
              </a:ext>
            </a:extLst>
          </p:cNvPr>
          <p:cNvSpPr txBox="1"/>
          <p:nvPr/>
        </p:nvSpPr>
        <p:spPr>
          <a:xfrm>
            <a:off x="504709" y="359764"/>
            <a:ext cx="994770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 사망자수부터 분석한다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첫 번째 데이터로 분석한 결과를 통해 여성 사망자수가 더 많을 거라는 예측을 할 수 있다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D098C9-F3C5-48B5-9D74-D846735F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83" y="789760"/>
            <a:ext cx="4448175" cy="14617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19B822-3052-4B8D-9179-A1C9A926FA1B}"/>
              </a:ext>
            </a:extLst>
          </p:cNvPr>
          <p:cNvSpPr/>
          <p:nvPr/>
        </p:nvSpPr>
        <p:spPr>
          <a:xfrm>
            <a:off x="953672" y="2098074"/>
            <a:ext cx="1032407" cy="136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BE5ED-82D4-4468-BE5F-13DC693B5039}"/>
              </a:ext>
            </a:extLst>
          </p:cNvPr>
          <p:cNvSpPr txBox="1"/>
          <p:nvPr/>
        </p:nvSpPr>
        <p:spPr>
          <a:xfrm>
            <a:off x="504709" y="2398130"/>
            <a:ext cx="5280949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행정구역별 사망자수를 분석하고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188A34-6A89-4AB6-8484-2B7D909E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34" y="2813628"/>
            <a:ext cx="5086350" cy="26327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AE153E-1B26-4E4A-A970-B98023EB5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034"/>
          <a:stretch/>
        </p:blipFill>
        <p:spPr>
          <a:xfrm>
            <a:off x="594934" y="5484872"/>
            <a:ext cx="5078730" cy="10390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12E5C-0E4D-42D2-9E17-C0E7ECF76ECB}"/>
              </a:ext>
            </a:extLst>
          </p:cNvPr>
          <p:cNvSpPr txBox="1"/>
          <p:nvPr/>
        </p:nvSpPr>
        <p:spPr>
          <a:xfrm>
            <a:off x="6335447" y="5252115"/>
            <a:ext cx="5659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은평구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노원구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송파구 순으로 사망자수가 높다는 것을 알 수 있다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앞에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분석한 결과를 통해 환자수가 많으니 자연스레 사망수도 많을 것이라고 예측할 수 있다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2AE153E-1B26-4E4A-A970-B98023EB5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8" t="25335" r="15168" b="253"/>
          <a:stretch/>
        </p:blipFill>
        <p:spPr>
          <a:xfrm>
            <a:off x="7017092" y="1738860"/>
            <a:ext cx="4056611" cy="33666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579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3D4549-232C-4264-85B3-B3F2C79807AE}"/>
              </a:ext>
            </a:extLst>
          </p:cNvPr>
          <p:cNvSpPr txBox="1"/>
          <p:nvPr/>
        </p:nvSpPr>
        <p:spPr>
          <a:xfrm>
            <a:off x="224646" y="261473"/>
            <a:ext cx="61012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마지막으로 치매센터 데이터를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불러와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필요한 정보만 남기고 정리한다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AF27A5-5A1F-498A-9DA8-A485D5A21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77"/>
          <a:stretch/>
        </p:blipFill>
        <p:spPr>
          <a:xfrm>
            <a:off x="286145" y="699648"/>
            <a:ext cx="4216590" cy="19919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3B685A-E286-4DCF-9815-B302477731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0" b="11382"/>
          <a:stretch/>
        </p:blipFill>
        <p:spPr bwMode="auto">
          <a:xfrm>
            <a:off x="286145" y="2398363"/>
            <a:ext cx="4661495" cy="41977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19F143-A043-4876-9BF4-451B04D524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458"/>
          <a:stretch/>
        </p:blipFill>
        <p:spPr>
          <a:xfrm>
            <a:off x="6182388" y="637149"/>
            <a:ext cx="5257800" cy="1604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736643-FC0A-488B-9ABB-DEF4D9EEF346}"/>
              </a:ext>
            </a:extLst>
          </p:cNvPr>
          <p:cNvSpPr txBox="1"/>
          <p:nvPr/>
        </p:nvSpPr>
        <p:spPr>
          <a:xfrm>
            <a:off x="5918070" y="254678"/>
            <a:ext cx="62739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소재지도로명주소 컬럼에 있는 행정구역을 뽑아와 새로운 컬럼으로 추가한다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485E2E-D43F-4038-8607-88822188C32A}"/>
              </a:ext>
            </a:extLst>
          </p:cNvPr>
          <p:cNvSpPr txBox="1"/>
          <p:nvPr/>
        </p:nvSpPr>
        <p:spPr>
          <a:xfrm>
            <a:off x="5941148" y="2245759"/>
            <a:ext cx="53973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행정구역별 치매센터의 개수를 시각화해서 알아본다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BCE797-E9F3-4E02-A3FB-2059CEA627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928"/>
          <a:stretch/>
        </p:blipFill>
        <p:spPr>
          <a:xfrm>
            <a:off x="6182388" y="2638345"/>
            <a:ext cx="4914900" cy="8771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1563C3F-B689-4F2D-9809-F360EC6ECC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705" r="18780"/>
          <a:stretch/>
        </p:blipFill>
        <p:spPr>
          <a:xfrm>
            <a:off x="5500075" y="3563635"/>
            <a:ext cx="3991919" cy="30924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902619-EDE0-43D5-9B62-881567DCE7D4}"/>
              </a:ext>
            </a:extLst>
          </p:cNvPr>
          <p:cNvSpPr txBox="1"/>
          <p:nvPr/>
        </p:nvSpPr>
        <p:spPr>
          <a:xfrm>
            <a:off x="9553993" y="5534250"/>
            <a:ext cx="229164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강북구에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나머지 구에는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개씩 있다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37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3BC72F-453C-441C-991F-055EAA11AFC2}"/>
              </a:ext>
            </a:extLst>
          </p:cNvPr>
          <p:cNvSpPr txBox="1"/>
          <p:nvPr/>
        </p:nvSpPr>
        <p:spPr>
          <a:xfrm>
            <a:off x="189558" y="220491"/>
            <a:ext cx="9611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위도와 경도 데이터를 이용해 실제 지도 위에 위치를 찍어본다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필요한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모듈을 설치해주고 지도의 중심을 지정하기 위해 위도와 경도의 평균값 구하는 과정이 필요하다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2D04AE-7DBC-4E0D-B00A-703719DE0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713"/>
          <a:stretch/>
        </p:blipFill>
        <p:spPr>
          <a:xfrm>
            <a:off x="259192" y="955072"/>
            <a:ext cx="2362276" cy="20885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859418-50AE-4569-AD14-FA46D191F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92" y="2542553"/>
            <a:ext cx="4043152" cy="30729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19EB18-BE39-4D9A-8D58-D0A066E26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261" b="92669"/>
          <a:stretch/>
        </p:blipFill>
        <p:spPr>
          <a:xfrm>
            <a:off x="259192" y="5674117"/>
            <a:ext cx="3103451" cy="160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60E85B-5E4E-493D-9E59-9F8ECB1956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0226"/>
          <a:stretch/>
        </p:blipFill>
        <p:spPr>
          <a:xfrm>
            <a:off x="3543493" y="955072"/>
            <a:ext cx="4419600" cy="13075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92E297-C71E-47DC-98D6-D55199E52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459" r="32261" b="-8535"/>
          <a:stretch/>
        </p:blipFill>
        <p:spPr>
          <a:xfrm>
            <a:off x="259192" y="5895369"/>
            <a:ext cx="3103451" cy="395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8ADA65-F2C4-42B2-9E84-19FE4B24BD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286"/>
          <a:stretch/>
        </p:blipFill>
        <p:spPr>
          <a:xfrm>
            <a:off x="3543493" y="2262639"/>
            <a:ext cx="4419600" cy="262242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0D7735-C587-4362-98C0-7B08514A9A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138"/>
          <a:stretch/>
        </p:blipFill>
        <p:spPr>
          <a:xfrm>
            <a:off x="7758580" y="4097220"/>
            <a:ext cx="4084250" cy="24437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DA7132C-1F3B-4795-9AF6-B8DE36C531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6642"/>
          <a:stretch/>
        </p:blipFill>
        <p:spPr>
          <a:xfrm>
            <a:off x="7745549" y="2920070"/>
            <a:ext cx="4314825" cy="13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1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F2880814-875A-4221-B8B0-7D0C3DF15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558" y="436910"/>
            <a:ext cx="2014331" cy="908637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01-2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3)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요약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  <p:sp>
        <p:nvSpPr>
          <p:cNvPr id="5" name="Google Shape;354;p24"/>
          <p:cNvSpPr/>
          <p:nvPr/>
        </p:nvSpPr>
        <p:spPr>
          <a:xfrm>
            <a:off x="189550" y="1685150"/>
            <a:ext cx="11402400" cy="5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1. 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치매유병현황</a:t>
            </a:r>
            <a:endParaRPr sz="1200" b="0" i="0" u="none" strike="noStrike" cap="non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연도별: 2015년부터 2020년까지 시간이 지남에 따라 치매 환자수가 점점 증가하는 추세다.</a:t>
            </a: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성별: 5년 데이터 모두 남성에 비해 여성 환자수가 더 많다.</a:t>
            </a: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행정구역별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노원구, 강서구, 은평구 순으로 환자수가 많다. 또한 중구의 환자수가 가장 적고 그 다음으로는 종로구인 것도 확인할 수 있다.</a:t>
            </a: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2. 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치매사망자수</a:t>
            </a:r>
            <a:endParaRPr sz="1200" b="0" i="0" u="none" strike="noStrike" cap="none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성별: 치매유병현황에서 여성 환자수가 더 많았기 때문에 여성 사망자수가 더 많을 것이라고 예측할 수 있고 실제로 여성 사망자수가 남성보다 많음을 알 수 있다.</a:t>
            </a: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행정구역별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행정구역도 마찬가지로 예측 가능하고 은평구, 노원구의 사망자수가 높다는 사실을 확인할 수 있다.</a:t>
            </a: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3. 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치매센터</a:t>
            </a:r>
            <a:endParaRPr sz="1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  <a:p>
            <a:pPr marL="0" marR="0" lvl="0" indent="-76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ko-KR" sz="12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Arial"/>
                <a:sym typeface="Arial"/>
              </a:rPr>
              <a:t> 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치매센터 </a:t>
            </a:r>
            <a:r>
              <a:rPr 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데이터셋에</a:t>
            </a:r>
            <a:r>
              <a:rPr 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있는 행정구역을 이용해 각 행정구역에 있는 치매센터 개수를 알아본 결과 강북구에 2개, 나머지 구에 1개씩 있었다. 각각 센터의 위도와 경도 데이터를 이용해 실제 지도에 찍어보며 지도상으로 어디에 위치하고 있는지 알 수 있다.</a:t>
            </a:r>
            <a:endParaRPr sz="12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377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660316" y="996852"/>
            <a:ext cx="2014331" cy="61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5EA2F-A8D5-4040-B4CF-B829A02EC0DF}"/>
              </a:ext>
            </a:extLst>
          </p:cNvPr>
          <p:cNvSpPr txBox="1"/>
          <p:nvPr/>
        </p:nvSpPr>
        <p:spPr>
          <a:xfrm>
            <a:off x="5377024" y="1905489"/>
            <a:ext cx="120913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01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25BF2-92EF-4E0C-8C9A-0D0EE1CA85A7}"/>
              </a:ext>
            </a:extLst>
          </p:cNvPr>
          <p:cNvSpPr txBox="1"/>
          <p:nvPr/>
        </p:nvSpPr>
        <p:spPr>
          <a:xfrm>
            <a:off x="1952504" y="2828819"/>
            <a:ext cx="815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학년도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학습한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빅데이터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경험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사례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F69871-E470-44DF-8DD9-4676C83DC605}"/>
              </a:ext>
            </a:extLst>
          </p:cNvPr>
          <p:cNvSpPr txBox="1"/>
          <p:nvPr/>
        </p:nvSpPr>
        <p:spPr>
          <a:xfrm>
            <a:off x="3688265" y="3480456"/>
            <a:ext cx="436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1-3. </a:t>
            </a:r>
            <a:r>
              <a:rPr lang="ko-KR" altLang="en-US" sz="2800" dirty="0" smtClean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심장 질환 환자 데이터</a:t>
            </a:r>
            <a:endParaRPr lang="ko-KR" altLang="en-US" sz="2800" dirty="0">
              <a:solidFill>
                <a:srgbClr val="0070C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20320234-0A1D-49A9-BB6C-357301204F26}"/>
              </a:ext>
            </a:extLst>
          </p:cNvPr>
          <p:cNvSpPr txBox="1">
            <a:spLocks/>
          </p:cNvSpPr>
          <p:nvPr/>
        </p:nvSpPr>
        <p:spPr>
          <a:xfrm>
            <a:off x="567551" y="150116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NEXT</a:t>
            </a:r>
            <a:endParaRPr lang="ko-KR" altLang="en-US" sz="4000" dirty="0">
              <a:solidFill>
                <a:schemeClr val="bg2">
                  <a:lumMod val="25000"/>
                </a:schemeClr>
              </a:solidFill>
              <a:effectLst>
                <a:outerShdw blurRad="38100" dist="50800" dir="21540000" algn="ctr" rotWithShape="0">
                  <a:srgbClr val="5F5F5F">
                    <a:alpha val="34000"/>
                  </a:srgbClr>
                </a:outerShdw>
              </a:effectLst>
              <a:latin typeface="210 역전다방 B" panose="02020603020101020101" pitchFamily="18" charset="-127"/>
              <a:ea typeface="210 역전다방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46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1B8E7D7-6599-4D51-8026-771B71DFD26E}"/>
              </a:ext>
            </a:extLst>
          </p:cNvPr>
          <p:cNvSpPr txBox="1"/>
          <p:nvPr/>
        </p:nvSpPr>
        <p:spPr>
          <a:xfrm>
            <a:off x="2014331" y="1177127"/>
            <a:ext cx="99184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heart.csv // 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Kaggle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이용해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파이썬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언어로 데이터 분석을 학습했다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 중 데이터는 심장질환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데이터셋을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골랐고 이 데이터는 심장 질환에 영향을 미치는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76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가지 속성 중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하위 집합을 사용해 나타냈다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헝가리의 심장 연구소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스위스 취리히 대학병원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스위스 바젤 대학 병원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VA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의료 센터에서 이 데이터를 제공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했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으며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본 데이터는 특정 심혈관 질환을 예측하거나 심장 건강에 대한 명확 징후를 찾기 위해 공개되었다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19" y="2706774"/>
            <a:ext cx="9867900" cy="19145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74408" y="4621299"/>
            <a:ext cx="302695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columns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정의 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–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age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연령</a:t>
            </a: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sex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(1=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남자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0=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여자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cp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가슴 통증 유형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(1-4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trestbps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 혈압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chol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mg/dl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혈청 </a:t>
            </a:r>
            <a:r>
              <a:rPr kumimoji="0" lang="ko-KR" alt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콜레스트랄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666889" y="4867109"/>
            <a:ext cx="505286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 </a:t>
            </a:r>
            <a:r>
              <a:rPr kumimoji="0" lang="en-US" altLang="ko-KR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fbs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금식 혈당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 120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mg/dl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7. </a:t>
            </a:r>
            <a:r>
              <a:rPr kumimoji="0" lang="en-US" altLang="ko-KR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restecg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 심전도 결과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0,1,2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8. </a:t>
            </a:r>
            <a:r>
              <a:rPr kumimoji="0" lang="en-US" altLang="ko-KR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thalach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최대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심박수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달성 </a:t>
            </a: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9. </a:t>
            </a:r>
            <a:r>
              <a:rPr kumimoji="0" lang="en-US" altLang="ko-KR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exang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운동 유도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협심증</a:t>
            </a: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10. </a:t>
            </a:r>
            <a:r>
              <a:rPr kumimoji="0" lang="en-US" altLang="ko-KR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oldpeak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올드피크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우울증은 휴식에 상대적인 운동에 의해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유도</a:t>
            </a: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07875" y="4898298"/>
            <a:ext cx="4691881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11. slope :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피크 연습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세그먼트의 경사</a:t>
            </a: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12. ca :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밀가루에 의해 착색 된 주요 선박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(0-3)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수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13. </a:t>
            </a:r>
            <a:r>
              <a:rPr kumimoji="0" lang="en-US" altLang="ko-KR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thal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: 3 =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정상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; 6 =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고정 결함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; 7 =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뒤집을 수 있는 결함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14. target :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심장마비 </a:t>
            </a:r>
            <a:r>
              <a:rPr kumimoji="0" lang="ko-KR" alt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발생유무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(1=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발생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0=</a:t>
            </a:r>
            <a:r>
              <a:rPr kumimoji="0" lang="ko-KR" alt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미발생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20700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9D537E-4A62-4BCB-B295-1051EDFCEE94}"/>
              </a:ext>
            </a:extLst>
          </p:cNvPr>
          <p:cNvSpPr txBox="1"/>
          <p:nvPr/>
        </p:nvSpPr>
        <p:spPr>
          <a:xfrm>
            <a:off x="2070099" y="576186"/>
            <a:ext cx="820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학년도 학습한 빅데이터 경험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심장질환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BDF9523F-3DBB-4A6B-99F5-E4E829AFC086}"/>
              </a:ext>
            </a:extLst>
          </p:cNvPr>
          <p:cNvSpPr txBox="1">
            <a:spLocks/>
          </p:cNvSpPr>
          <p:nvPr/>
        </p:nvSpPr>
        <p:spPr>
          <a:xfrm>
            <a:off x="189558" y="436910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01-3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1)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데이터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9931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37" y="338434"/>
            <a:ext cx="2686739" cy="34139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64586"/>
          <a:stretch/>
        </p:blipFill>
        <p:spPr>
          <a:xfrm>
            <a:off x="474273" y="4298022"/>
            <a:ext cx="4367456" cy="910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r="28748" b="63150"/>
          <a:stretch/>
        </p:blipFill>
        <p:spPr>
          <a:xfrm>
            <a:off x="159801" y="5208509"/>
            <a:ext cx="4881686" cy="103584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781" y="4240918"/>
            <a:ext cx="5533755" cy="24912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37648" r="28748"/>
          <a:stretch/>
        </p:blipFill>
        <p:spPr>
          <a:xfrm>
            <a:off x="5580023" y="292711"/>
            <a:ext cx="5303763" cy="190423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62866" y="141891"/>
            <a:ext cx="2335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사용할 라이브러리 불러오기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9801" y="3724222"/>
            <a:ext cx="5036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사용할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데이터셋을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pandas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이용해 읽어왔다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그리고 정확한 분석을 위해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컬럼명을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자세히 해당하는 뜻에 맞게 재구성한다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cxnSp>
        <p:nvCxnSpPr>
          <p:cNvPr id="6" name="꺾인 연결선 5"/>
          <p:cNvCxnSpPr>
            <a:stCxn id="8" idx="3"/>
            <a:endCxn id="11" idx="1"/>
          </p:cNvCxnSpPr>
          <p:nvPr/>
        </p:nvCxnSpPr>
        <p:spPr>
          <a:xfrm flipV="1">
            <a:off x="5041487" y="1244827"/>
            <a:ext cx="538536" cy="448160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480791" y="380547"/>
            <a:ext cx="50363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컬럼을 변경한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데이터셋은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다음처럼 출력된다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13365" y="955963"/>
            <a:ext cx="5325938" cy="288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80024" y="2196942"/>
            <a:ext cx="6232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셀의 데이터를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디테일하게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변경시키는데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값이 문자를 갖고 있는 열만 변경한다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Age,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혈압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콜레스테롤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ecg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최대심박수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등은 그대로 둔다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830" y="2774569"/>
            <a:ext cx="6807164" cy="148148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309691" y="4833680"/>
            <a:ext cx="955633" cy="183312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01789" y="955963"/>
            <a:ext cx="894228" cy="109981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DF9523F-3DBB-4A6B-99F5-E4E829AFC086}"/>
              </a:ext>
            </a:extLst>
          </p:cNvPr>
          <p:cNvSpPr txBox="1">
            <a:spLocks/>
          </p:cNvSpPr>
          <p:nvPr/>
        </p:nvSpPr>
        <p:spPr>
          <a:xfrm>
            <a:off x="189558" y="436910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01-3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2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코드 및 시각화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2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53" y="353331"/>
            <a:ext cx="3343523" cy="285968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777" y="353331"/>
            <a:ext cx="5257892" cy="18348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987" y="2188196"/>
            <a:ext cx="4311605" cy="28889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97438" y="3935081"/>
            <a:ext cx="671313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두 그래프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해석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심장 질환이 있는 사람과 없는 사람을 비슷한 수로 두어 분석했다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 질환은 남성에게 많이 일어나는 것으로 보인다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 심장 질환이 없는 사람도 남자의 비율이 높은 것으로 보인다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발병률은 여자에게 더 높을 것으로 예측했다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51123" y="5152828"/>
            <a:ext cx="592533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해석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연령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분포는 정규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분포와 비슷하게 보인다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데이터의 환자 연령은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29-77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세로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</a:t>
            </a:r>
            <a:r>
              <a:rPr lang="ko-KR" altLang="en-US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대와 </a:t>
            </a:r>
            <a:r>
              <a:rPr lang="en-US" altLang="ko-KR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70</a:t>
            </a:r>
            <a:r>
              <a:rPr lang="ko-KR" altLang="en-US" sz="13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대에겐</a:t>
            </a:r>
            <a:r>
              <a:rPr lang="ko-KR" altLang="en-US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발병이 적다</a:t>
            </a:r>
            <a:r>
              <a:rPr lang="en-US" altLang="ko-KR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300" noProof="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300" noProof="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 질환은 대체로 </a:t>
            </a:r>
            <a:r>
              <a:rPr lang="en-US" altLang="ko-KR" sz="1300" noProof="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300" noProof="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대와 </a:t>
            </a:r>
            <a:r>
              <a:rPr lang="en-US" altLang="ko-KR" sz="1300" noProof="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60</a:t>
            </a:r>
            <a:r>
              <a:rPr lang="ko-KR" altLang="en-US" sz="1300" noProof="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대에서 많이 발병한다</a:t>
            </a:r>
            <a:r>
              <a:rPr lang="en-US" altLang="ko-KR" sz="1300" noProof="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862" y="398813"/>
            <a:ext cx="3260542" cy="34907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27003" y="272481"/>
            <a:ext cx="1244506" cy="482139"/>
          </a:xfrm>
          <a:prstGeom prst="rect">
            <a:avLst/>
          </a:prstGeom>
          <a:noFill/>
          <a:ln w="76200">
            <a:solidFill>
              <a:srgbClr val="FFC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15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781929" y="5512131"/>
            <a:ext cx="624776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심장질환을 가지고 있는 연령층은 남녀 모두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5-60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대가 평균적으로 가장 많다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심장질환이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없는 환자의 연령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중간값은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심장질환 환자보다 약간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높다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21" y="664426"/>
            <a:ext cx="5261975" cy="4223854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75845" y="4981216"/>
            <a:ext cx="540515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심장병을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앓고 있는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남자 환자와 여자 환자의 수가 비슷하다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심장병을 앓고 있지 않은 여성 환자가 남성 환자보다 더 적다</a:t>
            </a:r>
            <a:r>
              <a:rPr lang="en-US" altLang="ko-KR" sz="14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769" y="523514"/>
            <a:ext cx="5552548" cy="484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7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20234-0A1D-49A9-BB6C-357301204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51" y="150116"/>
            <a:ext cx="2014331" cy="908637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NEXT</a:t>
            </a:r>
            <a:endParaRPr lang="ko-KR" altLang="en-US" sz="4000" dirty="0">
              <a:solidFill>
                <a:schemeClr val="bg2">
                  <a:lumMod val="25000"/>
                </a:schemeClr>
              </a:solidFill>
              <a:effectLst>
                <a:outerShdw blurRad="38100" dist="50800" dir="21540000" algn="ctr" rotWithShape="0">
                  <a:srgbClr val="5F5F5F">
                    <a:alpha val="34000"/>
                  </a:srgbClr>
                </a:outerShdw>
              </a:effectLst>
              <a:latin typeface="210 역전다방 B" panose="02020603020101020101" pitchFamily="18" charset="-127"/>
              <a:ea typeface="210 역전다방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660316" y="996852"/>
            <a:ext cx="2014331" cy="61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A5EA2F-A8D5-4040-B4CF-B829A02EC0DF}"/>
              </a:ext>
            </a:extLst>
          </p:cNvPr>
          <p:cNvSpPr txBox="1"/>
          <p:nvPr/>
        </p:nvSpPr>
        <p:spPr>
          <a:xfrm>
            <a:off x="5377024" y="1905489"/>
            <a:ext cx="120913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01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25BF2-92EF-4E0C-8C9A-0D0EE1CA85A7}"/>
              </a:ext>
            </a:extLst>
          </p:cNvPr>
          <p:cNvSpPr txBox="1"/>
          <p:nvPr/>
        </p:nvSpPr>
        <p:spPr>
          <a:xfrm>
            <a:off x="1952504" y="2828819"/>
            <a:ext cx="8154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학년도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학습한</a:t>
            </a:r>
            <a:r>
              <a:rPr lang="en-US" altLang="ko-K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빅데이터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경험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사례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048CFA-E894-444D-A5DA-A8D232852F48}"/>
              </a:ext>
            </a:extLst>
          </p:cNvPr>
          <p:cNvSpPr txBox="1"/>
          <p:nvPr/>
        </p:nvSpPr>
        <p:spPr>
          <a:xfrm>
            <a:off x="3688266" y="3490539"/>
            <a:ext cx="4948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en-US" altLang="ko-KR" sz="2800" dirty="0" smtClean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-1. </a:t>
            </a:r>
            <a:r>
              <a:rPr lang="ko-KR" altLang="en-US" sz="2800" dirty="0" smtClean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진료 내역 정보 데이터</a:t>
            </a:r>
            <a:endParaRPr lang="ko-KR" altLang="en-US" sz="2800" dirty="0">
              <a:solidFill>
                <a:srgbClr val="0070C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86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537" b="76589"/>
          <a:stretch/>
        </p:blipFill>
        <p:spPr>
          <a:xfrm>
            <a:off x="5857934" y="957443"/>
            <a:ext cx="4096029" cy="8696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67260"/>
          <a:stretch/>
        </p:blipFill>
        <p:spPr>
          <a:xfrm>
            <a:off x="1387449" y="453604"/>
            <a:ext cx="4110893" cy="14084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46267" r="17592"/>
          <a:stretch/>
        </p:blipFill>
        <p:spPr>
          <a:xfrm>
            <a:off x="1443865" y="1976191"/>
            <a:ext cx="3998060" cy="27280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38683" r="19581"/>
          <a:stretch/>
        </p:blipFill>
        <p:spPr>
          <a:xfrm>
            <a:off x="5823478" y="1908023"/>
            <a:ext cx="4164939" cy="286438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311134" y="339464"/>
            <a:ext cx="1244506" cy="482139"/>
          </a:xfrm>
          <a:prstGeom prst="rect">
            <a:avLst/>
          </a:prstGeom>
          <a:noFill/>
          <a:ln w="76200">
            <a:solidFill>
              <a:srgbClr val="FFC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95268" y="4886550"/>
            <a:ext cx="889654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심장질환이 있는 환자에게 가장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흔한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흉통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유형은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"atypical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agina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"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"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agina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pectoris"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다음이다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40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명 정도의 환자가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가슴 통증은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없지만 여전히 심장병을 앓고 있다는 것을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(absent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파란색 부분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가슴 통증이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없다고 해서 환자가 심장병이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없다고 할 수는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가슴에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통증이 없는 환자는 남성 환자가 여성 환자보다 더 많다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통증을 느끼는 환자도 남자가 더 많다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198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b="71786"/>
          <a:stretch/>
        </p:blipFill>
        <p:spPr>
          <a:xfrm>
            <a:off x="275987" y="3145745"/>
            <a:ext cx="4611935" cy="9480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t="30934" r="28513"/>
          <a:stretch/>
        </p:blipFill>
        <p:spPr>
          <a:xfrm>
            <a:off x="5426802" y="3011669"/>
            <a:ext cx="2621644" cy="184536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273664" y="4608562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b="73120"/>
          <a:stretch/>
        </p:blipFill>
        <p:spPr>
          <a:xfrm>
            <a:off x="278157" y="4440229"/>
            <a:ext cx="4876154" cy="1343481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496576" y="5000966"/>
            <a:ext cx="574365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혈압 분포는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정규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분포에 가깝다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환자와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비심장질환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환자의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혈압은 비슷하다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심장질환이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있는 중간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혈압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(130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(130)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심장질환이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없는 중간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혈압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(130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(140)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45" y="365420"/>
            <a:ext cx="5015813" cy="231040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417" y="274851"/>
            <a:ext cx="3724328" cy="2470489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5346141" y="2444656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9240" y="219144"/>
            <a:ext cx="2170732" cy="482139"/>
          </a:xfrm>
          <a:prstGeom prst="rect">
            <a:avLst/>
          </a:prstGeom>
          <a:noFill/>
          <a:ln w="76200">
            <a:solidFill>
              <a:srgbClr val="FFC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27711"/>
          <a:stretch/>
        </p:blipFill>
        <p:spPr>
          <a:xfrm>
            <a:off x="8368405" y="2405751"/>
            <a:ext cx="3582283" cy="265431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048446" y="4730479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8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65221"/>
          <a:stretch/>
        </p:blipFill>
        <p:spPr>
          <a:xfrm>
            <a:off x="275825" y="2792926"/>
            <a:ext cx="3363852" cy="11071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35642"/>
          <a:stretch/>
        </p:blipFill>
        <p:spPr>
          <a:xfrm>
            <a:off x="5159532" y="2773725"/>
            <a:ext cx="2651967" cy="16151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73289"/>
          <a:stretch/>
        </p:blipFill>
        <p:spPr>
          <a:xfrm>
            <a:off x="275825" y="4099234"/>
            <a:ext cx="4224322" cy="13259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29061"/>
          <a:stretch/>
        </p:blipFill>
        <p:spPr>
          <a:xfrm>
            <a:off x="8128252" y="2649726"/>
            <a:ext cx="3774908" cy="314676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842779" y="2678614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715389" y="2792926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67389" y="4511331"/>
            <a:ext cx="6096000" cy="21929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해석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혈청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콜레스테롤의 분포는 </a:t>
            </a: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정규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분포에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가깝고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꼬리가 길다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환자와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비심장질환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환자의</a:t>
            </a:r>
            <a:endParaRPr kumimoji="0" lang="en-US" altLang="ko-KR" sz="13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300" noProof="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혈청 콜레스테롤 분포는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거의 같다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심장질환이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있는 중간 콜레스테롤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(228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(249)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심장질환이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없는 중간 콜레스테롤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(247.5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),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여성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(265.5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25" y="425540"/>
            <a:ext cx="5037340" cy="216824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530" y="186965"/>
            <a:ext cx="3811636" cy="246375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956428" y="2319565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75825" y="344298"/>
            <a:ext cx="1143588" cy="392122"/>
          </a:xfrm>
          <a:prstGeom prst="rect">
            <a:avLst/>
          </a:prstGeom>
          <a:noFill/>
          <a:ln w="76200">
            <a:solidFill>
              <a:srgbClr val="FFC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5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-188" b="55965"/>
          <a:stretch/>
        </p:blipFill>
        <p:spPr>
          <a:xfrm>
            <a:off x="315038" y="3426514"/>
            <a:ext cx="4407937" cy="184402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43843" r="22820"/>
          <a:stretch/>
        </p:blipFill>
        <p:spPr>
          <a:xfrm>
            <a:off x="4868813" y="3525030"/>
            <a:ext cx="3093087" cy="21953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b="65579"/>
          <a:stretch/>
        </p:blipFill>
        <p:spPr>
          <a:xfrm>
            <a:off x="319639" y="5390520"/>
            <a:ext cx="4430649" cy="1326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36633" r="19648"/>
          <a:stretch/>
        </p:blipFill>
        <p:spPr>
          <a:xfrm>
            <a:off x="7961900" y="3543404"/>
            <a:ext cx="3166475" cy="217186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676900" y="5554160"/>
            <a:ext cx="6570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해석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심전도가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사람 중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심장질환을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앓고 있는 환자가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더 많다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</a:t>
            </a:r>
            <a:r>
              <a:rPr kumimoji="0" lang="ko-KR" alt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심전도가 </a:t>
            </a:r>
            <a:r>
              <a:rPr lang="en-US" altLang="ko-KR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사람은 매우 적다</a:t>
            </a:r>
            <a:r>
              <a:rPr lang="en-US" altLang="ko-KR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300" noProof="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lang="ko-KR" altLang="en-US" sz="1300" noProof="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심전도 </a:t>
            </a:r>
            <a:r>
              <a:rPr lang="en-US" altLang="ko-KR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lang="ko-KR" altLang="en-US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en-US" altLang="ko-KR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사람은 남성에게서 더 많이 발견된다</a:t>
            </a:r>
            <a:r>
              <a:rPr lang="en-US" altLang="ko-KR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b="57135"/>
          <a:stretch/>
        </p:blipFill>
        <p:spPr>
          <a:xfrm>
            <a:off x="291039" y="204977"/>
            <a:ext cx="4216690" cy="166620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b="64212"/>
          <a:stretch/>
        </p:blipFill>
        <p:spPr>
          <a:xfrm>
            <a:off x="262956" y="1925556"/>
            <a:ext cx="4605857" cy="121766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rcRect t="44553" r="25545"/>
          <a:stretch/>
        </p:blipFill>
        <p:spPr>
          <a:xfrm>
            <a:off x="4979672" y="204977"/>
            <a:ext cx="2982228" cy="204730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rcRect t="38688" r="35724"/>
          <a:stretch/>
        </p:blipFill>
        <p:spPr>
          <a:xfrm>
            <a:off x="7961900" y="197105"/>
            <a:ext cx="2927773" cy="2063047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746480" y="2106283"/>
            <a:ext cx="467928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해석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공복혈당이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120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이상인</a:t>
            </a:r>
            <a:r>
              <a:rPr kumimoji="0" lang="ko-KR" altLang="en-US" sz="13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사람은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여성에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비해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남성이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더 많다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공복 혈당이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120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미만인 사람도 남성이 많다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 질환을 가진 환자의 대부분 공복혈당이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120 </a:t>
            </a:r>
            <a:r>
              <a:rPr kumimoji="0" lang="ko-KR" altLang="en-US" sz="13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미만임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91039" y="150607"/>
            <a:ext cx="1968068" cy="482139"/>
          </a:xfrm>
          <a:prstGeom prst="rect">
            <a:avLst/>
          </a:prstGeom>
          <a:noFill/>
          <a:ln w="76200">
            <a:solidFill>
              <a:srgbClr val="FFC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36855" y="3283528"/>
            <a:ext cx="806549" cy="482139"/>
          </a:xfrm>
          <a:prstGeom prst="rect">
            <a:avLst/>
          </a:prstGeom>
          <a:noFill/>
          <a:ln w="76200">
            <a:solidFill>
              <a:srgbClr val="FFC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67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7703"/>
          <a:stretch/>
        </p:blipFill>
        <p:spPr>
          <a:xfrm>
            <a:off x="171908" y="166240"/>
            <a:ext cx="4127096" cy="18382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14690" b="76008"/>
          <a:stretch/>
        </p:blipFill>
        <p:spPr>
          <a:xfrm>
            <a:off x="171908" y="2088640"/>
            <a:ext cx="4592608" cy="10585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44529" r="20209" b="3265"/>
          <a:stretch/>
        </p:blipFill>
        <p:spPr>
          <a:xfrm>
            <a:off x="4618963" y="166240"/>
            <a:ext cx="3075709" cy="2119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37353" r="3678" b="892"/>
          <a:stretch/>
        </p:blipFill>
        <p:spPr>
          <a:xfrm>
            <a:off x="7752353" y="166240"/>
            <a:ext cx="4255580" cy="223612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b="69228"/>
          <a:stretch/>
        </p:blipFill>
        <p:spPr>
          <a:xfrm>
            <a:off x="171908" y="3353202"/>
            <a:ext cx="4197845" cy="114730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t="35747" r="16626"/>
          <a:stretch/>
        </p:blipFill>
        <p:spPr>
          <a:xfrm>
            <a:off x="4938923" y="2430496"/>
            <a:ext cx="3485412" cy="238575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7694672" y="220104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70163" y="4196941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92437" y="2201040"/>
            <a:ext cx="599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46264" y="4870642"/>
            <a:ext cx="11678542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해석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심장병의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유무와 무관하게 대부분의 환자들이 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Thalassemia(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지중해 빈혈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</a:t>
            </a:r>
            <a:r>
              <a:rPr lang="ko-KR" altLang="en-US" sz="13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앓는다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fixed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defect Thalassemia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심장질환 환자에게서 더 흔하며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reversable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defect Thalassemia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심장질환이 없는 환자에게서 더 흔하다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모든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유형의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흉통에서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fixed defect Thalassemia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환자가 더 많은 반면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흉통이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없는 환자와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reversable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defect Thalassemia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매우 일반적이다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fixed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defect Thalassemia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남성과 여성 환자 사이에서 매우 흔하지만 여성 환자에 비해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reversable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defect Thalassemia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남성 환자가 매우 많다</a:t>
            </a: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1908" y="136168"/>
            <a:ext cx="1455186" cy="482139"/>
          </a:xfrm>
          <a:prstGeom prst="rect">
            <a:avLst/>
          </a:prstGeom>
          <a:noFill/>
          <a:ln w="76200">
            <a:solidFill>
              <a:srgbClr val="FFC6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3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F2880814-875A-4221-B8B0-7D0C3DF15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558" y="436910"/>
            <a:ext cx="2014331" cy="908637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01-3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3)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요약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9558" y="1723453"/>
            <a:ext cx="568754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심장 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질환이 있는 사람과 없는 사람을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비슷한 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수로 두어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분석했을 때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남성은 환자와 정상인이 둘 다 많았지만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정상인이 더 많았다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여성은 환자와 정상인 둘 다 남성보다 적은 수였지만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환자가 압도적으로 더 많았다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따라서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발병률은 여자에게 더 높을 것으로 예측했다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나이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 데이터의 환자 연령은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29-77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세이며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심장 질환은 대체로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대와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60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대에서 많이 발병하고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30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대와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70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대에겐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발병이 적다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심장질환을 가지고 있는 연령층은 남녀 모두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5-60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대가 평균적으로 가장 많다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흉통유형</a:t>
            </a:r>
            <a:endParaRPr lang="ko-KR" altLang="en-US" sz="12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 환자에게 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가장 흔한 </a:t>
            </a:r>
            <a:r>
              <a:rPr lang="ko-KR" altLang="en-US" sz="1200" dirty="0" err="1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흉통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유형은 </a:t>
            </a:r>
            <a:r>
              <a:rPr lang="en-US" altLang="ko-KR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"atypical </a:t>
            </a:r>
            <a:r>
              <a:rPr lang="en-US" altLang="ko-KR" sz="1200" dirty="0" err="1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agina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"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흉통이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없다고 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해서 환자가 심장병이 없다고 할 수는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없으며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흉통이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없는 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환자는 남성 환자가 여성 환자보다 더 많다</a:t>
            </a:r>
            <a:r>
              <a:rPr lang="en-US" altLang="ko-KR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 통증을 느끼는 환자도 남자가 더 많다</a:t>
            </a:r>
            <a:r>
              <a:rPr lang="en-US" altLang="ko-KR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1200" dirty="0" smtClean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 smtClean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07098" y="1028139"/>
            <a:ext cx="60127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</a:t>
            </a:r>
            <a:r>
              <a:rPr lang="ko-KR" altLang="en-US" sz="1200" dirty="0" err="1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혈압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err="1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혈압 분포는 정규 분포에 가깝다</a:t>
            </a:r>
            <a:r>
              <a:rPr lang="en-US" altLang="ko-KR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 환자와 </a:t>
            </a:r>
            <a:r>
              <a:rPr lang="ko-KR" altLang="en-US" sz="1200" dirty="0" err="1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비심장질환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환자의 </a:t>
            </a:r>
            <a:r>
              <a:rPr lang="ko-KR" altLang="en-US" sz="1200" dirty="0" err="1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혈압은 비슷하다</a:t>
            </a:r>
            <a:r>
              <a:rPr lang="en-US" altLang="ko-KR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 환자의 </a:t>
            </a:r>
            <a:r>
              <a:rPr lang="ko-KR" altLang="en-US" sz="1200" dirty="0" err="1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혈압 </a:t>
            </a:r>
            <a:r>
              <a:rPr lang="en-US" altLang="ko-KR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</a:t>
            </a:r>
            <a:r>
              <a:rPr lang="en-US" altLang="ko-KR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=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</a:t>
            </a:r>
            <a:r>
              <a:rPr lang="en-US" altLang="ko-KR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정상인의 </a:t>
            </a:r>
            <a:r>
              <a:rPr lang="ko-KR" altLang="en-US" sz="1200" dirty="0" err="1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혈압 </a:t>
            </a:r>
            <a:r>
              <a:rPr lang="en-US" altLang="ko-KR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</a:t>
            </a:r>
            <a:r>
              <a:rPr lang="en-US" altLang="ko-KR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200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</a:t>
            </a:r>
            <a:endParaRPr lang="en-US" altLang="ko-KR" sz="12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200" dirty="0" smtClean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콜레스테롤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혈청 콜레스테롤의 분포는 정규 분포에 가깝고 꼬리가 길다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 환자와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비심장질환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환자의 혈청 콜레스테롤 분포는 거의 같다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심장질환 환자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정상인의 콜레스테롤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남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</a:t>
            </a:r>
            <a:endParaRPr lang="en-US" altLang="ko-KR" sz="1200" dirty="0" smtClean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 smtClean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공복혈당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공복혈당이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120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이상인 사람은 여성에 비해 남성이 더 많다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그리고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120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미만인 사람도 남성이 많다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심장 질환 환자의 대부분 공복혈당이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120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미만이다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 smtClean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7.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심전도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심전도가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사람 중 대부분 심장질환을 앓고 있다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심전도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사람은 남성에게서 더 많이 발견되고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휴식기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심전도가 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사람은 매우 적다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200" dirty="0" smtClean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8. (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지중해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빈혈</a:t>
            </a:r>
          </a:p>
          <a:p>
            <a:pPr lvl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심장병의 유무와 무관하게 대부분의 환자들이 빈혈을 앓는다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모든 유형의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흉통에서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고정 결함 빈혈 환자가 더 많은 반면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흉통이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없는 환자와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치료가능한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결함 빈혈은 매우 일반적이다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고정 결함 빈혈 환자는 모두 흔하지만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 err="1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치료가능</a:t>
            </a:r>
            <a:r>
              <a:rPr lang="ko-KR" altLang="en-US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빈혈 환자는 남성 환자가 훨씬 많다</a:t>
            </a:r>
            <a:r>
              <a:rPr lang="en-US" altLang="ko-KR" sz="1200" dirty="0" smtClean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1200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64629" y="1066440"/>
            <a:ext cx="45719" cy="5555711"/>
          </a:xfrm>
          <a:prstGeom prst="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3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20234-0A1D-49A9-BB6C-357301204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51" y="150116"/>
            <a:ext cx="2014331" cy="908637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NEXT</a:t>
            </a:r>
            <a:endParaRPr lang="ko-KR" altLang="en-US" sz="4000" dirty="0">
              <a:solidFill>
                <a:schemeClr val="bg2">
                  <a:lumMod val="25000"/>
                </a:schemeClr>
              </a:solidFill>
              <a:effectLst>
                <a:outerShdw blurRad="38100" dist="50800" dir="21540000" algn="ctr" rotWithShape="0">
                  <a:srgbClr val="5F5F5F">
                    <a:alpha val="34000"/>
                  </a:srgbClr>
                </a:outerShdw>
              </a:effectLst>
              <a:latin typeface="210 역전다방 B" panose="02020603020101020101" pitchFamily="18" charset="-127"/>
              <a:ea typeface="210 역전다방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660316" y="996852"/>
            <a:ext cx="2014331" cy="61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5EA2F-A8D5-4040-B4CF-B829A02EC0DF}"/>
              </a:ext>
            </a:extLst>
          </p:cNvPr>
          <p:cNvSpPr txBox="1"/>
          <p:nvPr/>
        </p:nvSpPr>
        <p:spPr>
          <a:xfrm>
            <a:off x="5377024" y="2101825"/>
            <a:ext cx="120913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02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25BF2-92EF-4E0C-8C9A-0D0EE1CA85A7}"/>
              </a:ext>
            </a:extLst>
          </p:cNvPr>
          <p:cNvSpPr txBox="1"/>
          <p:nvPr/>
        </p:nvSpPr>
        <p:spPr>
          <a:xfrm>
            <a:off x="2103732" y="3064603"/>
            <a:ext cx="7755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효율적인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빅데이터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 아이디어 추가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048CFA-E894-444D-A5DA-A8D232852F48}"/>
              </a:ext>
            </a:extLst>
          </p:cNvPr>
          <p:cNvSpPr txBox="1"/>
          <p:nvPr/>
        </p:nvSpPr>
        <p:spPr>
          <a:xfrm>
            <a:off x="4295096" y="3748430"/>
            <a:ext cx="3685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2-1. </a:t>
            </a:r>
            <a:r>
              <a:rPr lang="ko-KR" altLang="en-US" sz="2800" dirty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심화 학습 예시</a:t>
            </a:r>
          </a:p>
        </p:txBody>
      </p:sp>
    </p:spTree>
    <p:extLst>
      <p:ext uri="{BB962C8B-B14F-4D97-AF65-F5344CB8AC3E}">
        <p14:creationId xmlns:p14="http://schemas.microsoft.com/office/powerpoint/2010/main" val="301531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20065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D537E-4A62-4BCB-B295-1051EDFCEE94}"/>
              </a:ext>
            </a:extLst>
          </p:cNvPr>
          <p:cNvSpPr txBox="1"/>
          <p:nvPr/>
        </p:nvSpPr>
        <p:spPr>
          <a:xfrm>
            <a:off x="2006599" y="576186"/>
            <a:ext cx="970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효율적인 빅데이터 학습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 아이디어 추가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심화 학습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07629-70B6-43D5-92DE-9A8994BFCEC8}"/>
              </a:ext>
            </a:extLst>
          </p:cNvPr>
          <p:cNvSpPr txBox="1"/>
          <p:nvPr/>
        </p:nvSpPr>
        <p:spPr>
          <a:xfrm>
            <a:off x="1888057" y="1244058"/>
            <a:ext cx="972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국민건강보험공단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진료내역정보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질병사인분류표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40C3C79-E2C7-4781-8574-DEF601C25D90}"/>
              </a:ext>
            </a:extLst>
          </p:cNvPr>
          <p:cNvSpPr txBox="1">
            <a:spLocks/>
          </p:cNvSpPr>
          <p:nvPr/>
        </p:nvSpPr>
        <p:spPr>
          <a:xfrm>
            <a:off x="189558" y="436910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02-1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7072AA-4704-4156-BBB6-FC13DA40E52F}"/>
              </a:ext>
            </a:extLst>
          </p:cNvPr>
          <p:cNvSpPr txBox="1"/>
          <p:nvPr/>
        </p:nvSpPr>
        <p:spPr>
          <a:xfrm>
            <a:off x="458527" y="1691767"/>
            <a:ext cx="111575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누락되었던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진료내역정보의 데이터를 추가적으로 더 수집한다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질병사인분류표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코드화된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주상병이 실제 어떤 병명을 가지고 있는지 알려주는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txt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파일이다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A577A-3EBE-4761-8D14-FF7EF674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99" y="2470002"/>
            <a:ext cx="5133975" cy="4200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1)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데이터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21656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F2880814-875A-4221-B8B0-7D0C3DF15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558" y="436910"/>
            <a:ext cx="2014331" cy="908637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02-1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10E96-E842-48F0-B22B-95633FEB7ABE}"/>
              </a:ext>
            </a:extLst>
          </p:cNvPr>
          <p:cNvSpPr txBox="1"/>
          <p:nvPr/>
        </p:nvSpPr>
        <p:spPr>
          <a:xfrm>
            <a:off x="6513456" y="1761295"/>
            <a:ext cx="554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앞서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진료내역정보 데이터를 이용해 진행했던 분석과 동일한 과정을 진행한다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2018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년부터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년까지 원본데이터를 불러오는 것부터 시작하여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분석에 필요한 컬럼만 선택한 후 데이터의 형식을 적절하게 변경해준다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연령대는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단위로 나누어 범주를 구성한다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AEC453-A639-4EC2-878F-B087BBE5D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858"/>
          <a:stretch/>
        </p:blipFill>
        <p:spPr>
          <a:xfrm>
            <a:off x="512682" y="1598026"/>
            <a:ext cx="5942584" cy="17115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500F59-7DB8-423A-85C7-D548F4A87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41" r="26086"/>
          <a:stretch/>
        </p:blipFill>
        <p:spPr>
          <a:xfrm>
            <a:off x="512682" y="3421936"/>
            <a:ext cx="4497605" cy="33241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168548-7242-4938-B0FE-90F76370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27" y="4373145"/>
            <a:ext cx="5505450" cy="1924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7BD721-C773-48F0-9BE9-4185B86FC84D}"/>
              </a:ext>
            </a:extLst>
          </p:cNvPr>
          <p:cNvSpPr txBox="1"/>
          <p:nvPr/>
        </p:nvSpPr>
        <p:spPr>
          <a:xfrm>
            <a:off x="5462587" y="3984577"/>
            <a:ext cx="721518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기초적인 작업이 끝났다면 날짜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연령대에 대한 기본 집계표를 생성한다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321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2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심화학습 코드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및 시각화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9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32A424-A2D5-4401-BB25-81CA6762937B}"/>
              </a:ext>
            </a:extLst>
          </p:cNvPr>
          <p:cNvSpPr txBox="1"/>
          <p:nvPr/>
        </p:nvSpPr>
        <p:spPr>
          <a:xfrm>
            <a:off x="215711" y="183614"/>
            <a:ext cx="9849792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3.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심화적인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분석을 위해 대상을 상위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주상병과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 이상 환자로 정하여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재집계하고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7BE10B-B106-45B7-82F0-11E64CEA6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129"/>
          <a:stretch/>
        </p:blipFill>
        <p:spPr>
          <a:xfrm>
            <a:off x="266950" y="599112"/>
            <a:ext cx="7995901" cy="9669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B99D76-248F-4563-9195-0E9BD206A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81"/>
          <a:stretch/>
        </p:blipFill>
        <p:spPr>
          <a:xfrm>
            <a:off x="1099585" y="2978417"/>
            <a:ext cx="5194512" cy="28835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1458EF-6F56-481D-AA9C-892310C60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74"/>
          <a:stretch/>
        </p:blipFill>
        <p:spPr>
          <a:xfrm>
            <a:off x="6424078" y="1902659"/>
            <a:ext cx="3677546" cy="28835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F15915-8095-45C8-970D-50A9884E3603}"/>
              </a:ext>
            </a:extLst>
          </p:cNvPr>
          <p:cNvSpPr txBox="1"/>
          <p:nvPr/>
        </p:nvSpPr>
        <p:spPr>
          <a:xfrm>
            <a:off x="6424078" y="4852723"/>
            <a:ext cx="5684543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이상의 환자수가 많은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코드 중에서도 가장 많은 비율을 차지하는 병은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I109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이다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I109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압도적으로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위를 차지하고 그 다음으로는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J209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위를 기록한다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연령대별 환자수는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&lt;60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&lt;70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순으로 많은 것을 볼 수 있고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80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대부터는 환자수가 급감된 것을 확인할 수 있다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21B071B-594F-4402-9EC2-3F1A49F4F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50" y="1618442"/>
            <a:ext cx="6027147" cy="120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9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1828799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6180B2-668B-4BB1-AE51-E3CBF1DFAEE0}"/>
              </a:ext>
            </a:extLst>
          </p:cNvPr>
          <p:cNvSpPr txBox="1"/>
          <p:nvPr/>
        </p:nvSpPr>
        <p:spPr>
          <a:xfrm>
            <a:off x="1828799" y="576186"/>
            <a:ext cx="970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2021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학년도 학습한 빅데이터 경험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사례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결과물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진료내역정보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1)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데이터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E1CA1-390B-4FD6-9E72-03D51F1ABAB4}"/>
              </a:ext>
            </a:extLst>
          </p:cNvPr>
          <p:cNvSpPr txBox="1"/>
          <p:nvPr/>
        </p:nvSpPr>
        <p:spPr>
          <a:xfrm>
            <a:off x="1888057" y="1287271"/>
            <a:ext cx="972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국민건강보험공단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진료내역정보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549967" y="1715582"/>
            <a:ext cx="10761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국민건강보험공단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진료내역정보는 국민건강보험 가입자 중 요양기관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의원 등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으로부터의 진료이력이 있는 각 연도별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수진자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 명에 대한 기본정보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연령대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시도코드 등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진료내역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진료과목코드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주상병코드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요양일수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총처방일수 등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으로 구성된 개방데이터이다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D7297E-C520-48D1-8933-AB126F233A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" t="2525" r="-507" b="-2525"/>
          <a:stretch/>
        </p:blipFill>
        <p:spPr>
          <a:xfrm>
            <a:off x="461958" y="2668533"/>
            <a:ext cx="11268075" cy="11144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C2070D8-6B17-42F1-BDDA-15D35EF43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1" r="2617" b="-4901"/>
          <a:stretch/>
        </p:blipFill>
        <p:spPr>
          <a:xfrm>
            <a:off x="247650" y="4054490"/>
            <a:ext cx="11696700" cy="10763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4015B6-888B-4C0A-A950-C502F44A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47" y="5304774"/>
            <a:ext cx="11696700" cy="105727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DFCE6B-D196-4D73-99FF-D65E0CF093EA}"/>
              </a:ext>
            </a:extLst>
          </p:cNvPr>
          <p:cNvSpPr txBox="1"/>
          <p:nvPr/>
        </p:nvSpPr>
        <p:spPr>
          <a:xfrm>
            <a:off x="78167" y="2621656"/>
            <a:ext cx="106131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&lt;2020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E91286-8432-4BD2-9023-8B02FA189E51}"/>
              </a:ext>
            </a:extLst>
          </p:cNvPr>
          <p:cNvSpPr txBox="1"/>
          <p:nvPr/>
        </p:nvSpPr>
        <p:spPr>
          <a:xfrm>
            <a:off x="78170" y="3899639"/>
            <a:ext cx="106131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&lt;2019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8595A6-9890-4127-B1CB-1564305BA2F6}"/>
              </a:ext>
            </a:extLst>
          </p:cNvPr>
          <p:cNvSpPr txBox="1"/>
          <p:nvPr/>
        </p:nvSpPr>
        <p:spPr>
          <a:xfrm>
            <a:off x="78167" y="5188718"/>
            <a:ext cx="106131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&lt;2018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31DC49C-3B07-4B3B-B16E-F9BA6F584650}"/>
              </a:ext>
            </a:extLst>
          </p:cNvPr>
          <p:cNvSpPr txBox="1">
            <a:spLocks/>
          </p:cNvSpPr>
          <p:nvPr/>
        </p:nvSpPr>
        <p:spPr>
          <a:xfrm>
            <a:off x="189558" y="436910"/>
            <a:ext cx="2014331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01-1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6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FEF3C5-6F6D-491A-AAD4-1E41D66511D2}"/>
              </a:ext>
            </a:extLst>
          </p:cNvPr>
          <p:cNvSpPr txBox="1"/>
          <p:nvPr/>
        </p:nvSpPr>
        <p:spPr>
          <a:xfrm>
            <a:off x="195195" y="251659"/>
            <a:ext cx="98497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주상병별 연령대 집계표를 만들어 비교 시각화를 진행한다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5BD205-042B-40CC-A7DB-AD0A43053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11"/>
          <a:stretch/>
        </p:blipFill>
        <p:spPr>
          <a:xfrm>
            <a:off x="311575" y="696918"/>
            <a:ext cx="4963190" cy="1620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1AB7AF-6F5E-4A16-9D00-226D28F4D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32" y="2374266"/>
            <a:ext cx="5448858" cy="2886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3ABA34-724D-43D2-933E-CC8405514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58"/>
          <a:stretch/>
        </p:blipFill>
        <p:spPr>
          <a:xfrm>
            <a:off x="6051959" y="2374266"/>
            <a:ext cx="5265891" cy="2886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4BC91E-67D1-49D1-B23B-93B8BA495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03" r="9856"/>
          <a:stretch/>
        </p:blipFill>
        <p:spPr>
          <a:xfrm>
            <a:off x="5819202" y="830066"/>
            <a:ext cx="4780270" cy="730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54E8B-8D89-44AE-9AA2-FB8C5371492D}"/>
              </a:ext>
            </a:extLst>
          </p:cNvPr>
          <p:cNvSpPr txBox="1"/>
          <p:nvPr/>
        </p:nvSpPr>
        <p:spPr>
          <a:xfrm>
            <a:off x="488010" y="5317149"/>
            <a:ext cx="11010360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우리는 막대 그래프로는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60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70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80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대가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주상병별로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얼마만큼의 인원을 가지고 있는지 비교할 수 있다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어떤 병에 걸린 환자수가 더 많은지 막대의 길이로 비교할 수 있다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정규화 그래프는 각각의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주상병을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비율로 잡고 그때의 연령대가 차지하는 비율만큼 막대로 나타낸 그래프다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정규화 그래프로 </a:t>
            </a:r>
            <a:r>
              <a:rPr lang="ko-KR" altLang="en-US" sz="13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주상병별로</a:t>
            </a:r>
            <a:r>
              <a:rPr lang="ko-KR" altLang="en-US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어느 연령대가 많이 걸리는지 추측할 수 있다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BAAD66-8404-4F59-8C68-D33E38B50C2F}"/>
              </a:ext>
            </a:extLst>
          </p:cNvPr>
          <p:cNvSpPr txBox="1"/>
          <p:nvPr/>
        </p:nvSpPr>
        <p:spPr>
          <a:xfrm>
            <a:off x="6051959" y="2112656"/>
            <a:ext cx="930182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비율</a:t>
            </a:r>
          </a:p>
        </p:txBody>
      </p:sp>
    </p:spTree>
    <p:extLst>
      <p:ext uri="{BB962C8B-B14F-4D97-AF65-F5344CB8AC3E}">
        <p14:creationId xmlns:p14="http://schemas.microsoft.com/office/powerpoint/2010/main" val="157773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8E18B0-867C-4FFE-B023-F5547EF8046B}"/>
              </a:ext>
            </a:extLst>
          </p:cNvPr>
          <p:cNvSpPr txBox="1"/>
          <p:nvPr/>
        </p:nvSpPr>
        <p:spPr>
          <a:xfrm>
            <a:off x="152431" y="94794"/>
            <a:ext cx="11751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5.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treemap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textplot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이용해 텍스트 시각화를 해본다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시각화에는 질병사인분류표 파일을 이용하여 실제로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 코드가 어떤 병명을 가지고 있는지 파악한다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Textplot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이용하면 정확한 수치를 알 수 있다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CB9EB-D50C-4AE2-8D01-87AC67C80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052"/>
          <a:stretch/>
        </p:blipFill>
        <p:spPr>
          <a:xfrm>
            <a:off x="201597" y="971087"/>
            <a:ext cx="6296882" cy="94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36BBEE-3E83-4BF9-B0C9-8DE3768E5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2" t="2502" r="12169" b="4386"/>
          <a:stretch/>
        </p:blipFill>
        <p:spPr>
          <a:xfrm>
            <a:off x="152431" y="3729365"/>
            <a:ext cx="3134934" cy="27687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A4098F-9CFC-429C-8780-DE177D513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13" t="2327" r="11984" b="4268"/>
          <a:stretch/>
        </p:blipFill>
        <p:spPr>
          <a:xfrm>
            <a:off x="3535330" y="3235570"/>
            <a:ext cx="3804235" cy="33733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2C3D46-3847-4850-9CD6-CF8E3695A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97" y="2489650"/>
            <a:ext cx="5668026" cy="7334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DD3B026-BC71-4928-A599-FE2AEEFB8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70" r="13437" b="35353"/>
          <a:stretch/>
        </p:blipFill>
        <p:spPr>
          <a:xfrm>
            <a:off x="201597" y="1920913"/>
            <a:ext cx="5590300" cy="5744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A917F23-68A9-4E12-8282-CF659D7C39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0"/>
          <a:stretch/>
        </p:blipFill>
        <p:spPr>
          <a:xfrm>
            <a:off x="7431596" y="968433"/>
            <a:ext cx="4356100" cy="3241049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037684" y="3693307"/>
            <a:ext cx="856211" cy="5403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F15915-8095-45C8-970D-50A9884E3603}"/>
              </a:ext>
            </a:extLst>
          </p:cNvPr>
          <p:cNvSpPr txBox="1"/>
          <p:nvPr/>
        </p:nvSpPr>
        <p:spPr>
          <a:xfrm>
            <a:off x="7431596" y="4345857"/>
            <a:ext cx="4472228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앞서 막대그래프를 이용해 분석한 결과와 같이 </a:t>
            </a:r>
            <a:r>
              <a:rPr lang="en-US" altLang="ko-KR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I109</a:t>
            </a:r>
            <a:r>
              <a:rPr lang="ko-KR" altLang="en-US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</a:t>
            </a:r>
            <a:r>
              <a:rPr lang="ko-KR" altLang="en-US" sz="12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트리맵에서</a:t>
            </a:r>
            <a:r>
              <a:rPr lang="ko-KR" altLang="en-US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가장 큰 면적을 차지 하고 있다</a:t>
            </a:r>
            <a:r>
              <a:rPr lang="en-US" altLang="ko-KR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가로 막대 그래프는 오름차순으로 정렬하는 그래프인데 </a:t>
            </a:r>
            <a:r>
              <a:rPr lang="en-US" altLang="ko-KR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I109</a:t>
            </a:r>
            <a:r>
              <a:rPr lang="ko-KR" altLang="en-US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가장 위에 가장 많은 수를 차지하고 있는 것을 확인할 수 있다</a:t>
            </a:r>
            <a:r>
              <a:rPr lang="en-US" altLang="ko-KR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2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한눈에 알아보기에는 </a:t>
            </a:r>
            <a:r>
              <a:rPr lang="ko-KR" altLang="en-US" sz="12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트리맵이</a:t>
            </a:r>
            <a:r>
              <a:rPr lang="ko-KR" altLang="en-US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적합하고</a:t>
            </a:r>
            <a:r>
              <a:rPr lang="en-US" altLang="ko-KR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정확한 수치를 알고 싶으면 가로 막대 그래프가 적합하다</a:t>
            </a:r>
            <a:r>
              <a:rPr lang="en-US" altLang="ko-KR" sz="12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2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25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32A424-A2D5-4401-BB25-81CA6762937B}"/>
              </a:ext>
            </a:extLst>
          </p:cNvPr>
          <p:cNvSpPr txBox="1"/>
          <p:nvPr/>
        </p:nvSpPr>
        <p:spPr>
          <a:xfrm>
            <a:off x="189559" y="283035"/>
            <a:ext cx="98497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위와 동일한 방식으로 분석 대상을 상위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주상병과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10~30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 환자로 정하여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재집계하고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F15915-8095-45C8-970D-50A9884E3603}"/>
              </a:ext>
            </a:extLst>
          </p:cNvPr>
          <p:cNvSpPr txBox="1"/>
          <p:nvPr/>
        </p:nvSpPr>
        <p:spPr>
          <a:xfrm>
            <a:off x="8677765" y="3175463"/>
            <a:ext cx="330242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10~30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이상의 환자수가 많은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</a:t>
            </a:r>
            <a:r>
              <a:rPr lang="ko-KR" altLang="en-US" sz="14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코드 중에서도 가장 많은 비율을 차지하는 병은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J209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이다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다음으로는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F_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N_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위를 기록한다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연령대별 환자수는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&lt;20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&lt;30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순으로 많은 것을 볼 수 있고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30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대의 환자수가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대와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대의 수보다 많음을 확인할 수 있다</a:t>
            </a:r>
            <a:r>
              <a:rPr lang="en-US" altLang="ko-KR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6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B3FE50-A2A8-4068-9744-BA73FD3A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2" y="671603"/>
            <a:ext cx="5603590" cy="10334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E3CFA8-EFA1-4B69-8E57-1E191B709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2" y="1705015"/>
            <a:ext cx="6286057" cy="1257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8931DE-1850-4E80-B012-C393902C9D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3" r="4809" b="-1"/>
          <a:stretch/>
        </p:blipFill>
        <p:spPr>
          <a:xfrm>
            <a:off x="189559" y="3175463"/>
            <a:ext cx="5704212" cy="3175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623B34-8859-4492-A200-14D090543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304" y="3175463"/>
            <a:ext cx="2384928" cy="31754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56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FEF3C5-6F6D-491A-AAD4-1E41D66511D2}"/>
              </a:ext>
            </a:extLst>
          </p:cNvPr>
          <p:cNvSpPr txBox="1"/>
          <p:nvPr/>
        </p:nvSpPr>
        <p:spPr>
          <a:xfrm>
            <a:off x="357686" y="251253"/>
            <a:ext cx="9849792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7.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주상병별 연령대 집계표를 만들어 비교 시각화를 진행한다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5BD205-042B-40CC-A7DB-AD0A430537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11"/>
          <a:stretch/>
        </p:blipFill>
        <p:spPr>
          <a:xfrm>
            <a:off x="440814" y="737989"/>
            <a:ext cx="4704764" cy="15362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4BC91E-67D1-49D1-B23B-93B8BA495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03" r="9856"/>
          <a:stretch/>
        </p:blipFill>
        <p:spPr>
          <a:xfrm>
            <a:off x="5925775" y="818541"/>
            <a:ext cx="4496524" cy="6875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54E8B-8D89-44AE-9AA2-FB8C5371492D}"/>
              </a:ext>
            </a:extLst>
          </p:cNvPr>
          <p:cNvSpPr txBox="1"/>
          <p:nvPr/>
        </p:nvSpPr>
        <p:spPr>
          <a:xfrm>
            <a:off x="357686" y="5606007"/>
            <a:ext cx="1102243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</a:pPr>
            <a:r>
              <a:rPr lang="en-US" altLang="ko-KR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우리는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막대 그래프로는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20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30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대가 </a:t>
            </a:r>
            <a:r>
              <a:rPr lang="ko-KR" altLang="en-US" sz="14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주상병별로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얼마만큼의 인원을 가지고 있는지 비교할 수 있다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어떤 병에 걸린 환자수가 더 많은지 막대의 길이로 비교할 수 있다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정규화 그래프는 각각의 </a:t>
            </a:r>
            <a:r>
              <a:rPr lang="ko-KR" altLang="en-US" sz="14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주상병을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비율로 잡고 그때의 연령대가 차지하는 비율만큼 막대로 나타낸 그래프다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정규화 그래프로 </a:t>
            </a:r>
            <a:r>
              <a:rPr lang="ko-KR" altLang="en-US" sz="14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주상병별로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어느 연령대가 많이 걸리는지 추측할 수 있다</a:t>
            </a:r>
            <a:r>
              <a:rPr lang="en-US" altLang="ko-KR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6B550E-FBB6-407F-8689-A81E5EB1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99" y="2468558"/>
            <a:ext cx="5675076" cy="30060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1152F0-DAFB-4629-BD13-71EB4249B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775" y="2480381"/>
            <a:ext cx="5675076" cy="3006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AAD66-8404-4F59-8C68-D33E38B50C2F}"/>
              </a:ext>
            </a:extLst>
          </p:cNvPr>
          <p:cNvSpPr txBox="1"/>
          <p:nvPr/>
        </p:nvSpPr>
        <p:spPr>
          <a:xfrm>
            <a:off x="5925775" y="2218771"/>
            <a:ext cx="930182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비율</a:t>
            </a:r>
          </a:p>
        </p:txBody>
      </p:sp>
    </p:spTree>
    <p:extLst>
      <p:ext uri="{BB962C8B-B14F-4D97-AF65-F5344CB8AC3E}">
        <p14:creationId xmlns:p14="http://schemas.microsoft.com/office/powerpoint/2010/main" val="4414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8E18B0-867C-4FFE-B023-F5547EF8046B}"/>
              </a:ext>
            </a:extLst>
          </p:cNvPr>
          <p:cNvSpPr txBox="1"/>
          <p:nvPr/>
        </p:nvSpPr>
        <p:spPr>
          <a:xfrm>
            <a:off x="218604" y="166075"/>
            <a:ext cx="1161872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8.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treemap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textplot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이용해 텍스트 시각화를 해본다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시각화에는 질병사인분류표 파일을 이용하여 실제로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 코드가 어떤 병명을 가지고 있는지 파악한다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Textplot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이용하면 정확한 수치를 알 수 있다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DCB9EB-D50C-4AE2-8D01-87AC67C80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052"/>
          <a:stretch/>
        </p:blipFill>
        <p:spPr>
          <a:xfrm>
            <a:off x="218604" y="889157"/>
            <a:ext cx="6067274" cy="9140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2C3D46-3847-4850-9CD6-CF8E3695A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58" y="2428664"/>
            <a:ext cx="5405385" cy="69941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DD3B026-BC71-4928-A599-FE2AEEFB8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70" r="13437" b="35353"/>
          <a:stretch/>
        </p:blipFill>
        <p:spPr>
          <a:xfrm>
            <a:off x="189558" y="1844933"/>
            <a:ext cx="5274416" cy="5419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DBB4E77-75CC-47A6-901A-EB40893ED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6" r="14922" b="3878"/>
          <a:stretch/>
        </p:blipFill>
        <p:spPr>
          <a:xfrm>
            <a:off x="2030942" y="3243989"/>
            <a:ext cx="3564001" cy="34131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A013B5-2A2F-49D9-816A-2E305A7B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969" y="1063805"/>
            <a:ext cx="4849516" cy="3413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F15915-8095-45C8-970D-50A9884E3603}"/>
              </a:ext>
            </a:extLst>
          </p:cNvPr>
          <p:cNvSpPr txBox="1"/>
          <p:nvPr/>
        </p:nvSpPr>
        <p:spPr>
          <a:xfrm>
            <a:off x="5922334" y="4476968"/>
            <a:ext cx="59149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그래프 해석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앞서 막대그래프를 이용해 분석한 결과와 같이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J209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</a:t>
            </a:r>
            <a:r>
              <a:rPr lang="ko-KR" altLang="en-US" sz="14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트리맵에서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가장 큰 면적을 차지 하고 있다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가로 막대 그래프는 오름차순으로 정렬하는 그래프인데 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J209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가장 위에 가장 많은 수를 차지하고 있는 것을 확인할 수 있다</a:t>
            </a:r>
            <a:r>
              <a:rPr lang="en-US" altLang="ko-KR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한눈에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알아보기에는 </a:t>
            </a:r>
            <a:r>
              <a:rPr lang="ko-KR" altLang="en-US" sz="14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트리맵이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적합하고</a:t>
            </a:r>
            <a:r>
              <a:rPr lang="en-US" alt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정확한 수치를 알고 싶으면 가로 막대 그래프가 적합하다</a:t>
            </a:r>
            <a:r>
              <a:rPr lang="en-US" altLang="ko-KR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3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F2880814-875A-4221-B8B0-7D0C3DF15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558" y="436910"/>
            <a:ext cx="2014331" cy="908637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02-1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7A5D6-516E-4CE8-BA41-1B7361C776F7}"/>
              </a:ext>
            </a:extLst>
          </p:cNvPr>
          <p:cNvSpPr txBox="1"/>
          <p:nvPr/>
        </p:nvSpPr>
        <p:spPr>
          <a:xfrm>
            <a:off x="189558" y="1160307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3)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심화 학습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해석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8E18B0-867C-4FFE-B023-F5547EF8046B}"/>
              </a:ext>
            </a:extLst>
          </p:cNvPr>
          <p:cNvSpPr txBox="1"/>
          <p:nvPr/>
        </p:nvSpPr>
        <p:spPr>
          <a:xfrm>
            <a:off x="439489" y="1659771"/>
            <a:ext cx="116056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우리는 앞서 구한 시각화 자료들로 젊은 층과 노인층의 질병 차이를 발견했다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아래의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자료를 통해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10-30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대의 주요 질병은 급성 기관지염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비뇨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생식계의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질환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정신 행동 장애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비염 등 오염된 환경에서 살아가면서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현대 사회에서 받는 스트레스로 얻는 질병이 많은 비율을 차지하고 있음을 파악했다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50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이상의 주요 질병은 고혈압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급성 기관지염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당뇨병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식도염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무릎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관절증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등 노화로 야기된 질환이 많으며 만성질환이 많이 차지하고 있다는 것을 파악할 수 있었다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A4098F-9CFC-429C-8780-DE177D513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3" t="2327" r="11984" b="4268"/>
          <a:stretch/>
        </p:blipFill>
        <p:spPr>
          <a:xfrm>
            <a:off x="3928113" y="3191632"/>
            <a:ext cx="3393182" cy="30088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54E8B-8D89-44AE-9AA2-FB8C5371492D}"/>
              </a:ext>
            </a:extLst>
          </p:cNvPr>
          <p:cNvSpPr txBox="1"/>
          <p:nvPr/>
        </p:nvSpPr>
        <p:spPr>
          <a:xfrm>
            <a:off x="4566689" y="6311120"/>
            <a:ext cx="2942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&lt;50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이상의 주요 질병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DBB4E77-75CC-47A6-901A-EB40893ED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6" r="14922" b="3878"/>
          <a:stretch/>
        </p:blipFill>
        <p:spPr>
          <a:xfrm>
            <a:off x="439489" y="3228858"/>
            <a:ext cx="3102943" cy="29716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354E8B-8D89-44AE-9AA2-FB8C5371492D}"/>
              </a:ext>
            </a:extLst>
          </p:cNvPr>
          <p:cNvSpPr txBox="1"/>
          <p:nvPr/>
        </p:nvSpPr>
        <p:spPr>
          <a:xfrm>
            <a:off x="985353" y="6292888"/>
            <a:ext cx="2942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&lt;10-30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대의 주요 질병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09449" y="3191632"/>
            <a:ext cx="453569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그래서 우리는 이런 차이점을 보이는 자료들로 해당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층을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겨냥한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맞춤형 진료를 준비할 수 있고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 층이 자주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걸리는 질병에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대해 예방법을 작성한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시각자료를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만들어 연령대에 맞는 사람들에게 배부할 수도 있을 것이라 예상했다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그리고 더 자세한 분석을 위해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비교분석할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연령대를 구체적으로 선정하면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그에 맞는 결과를 얻을 수 있게 되어 표준화된 보건복지 대상 선정기준이나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보험회사의 본인 부담금도 적절하게 조절할 수 있을 것이라고 예상했다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427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31AB7AF-6F5E-4A16-9D00-226D28F4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94" y="459753"/>
            <a:ext cx="4467867" cy="2366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3ABA34-724D-43D2-933E-CC8405514F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8"/>
          <a:stretch/>
        </p:blipFill>
        <p:spPr>
          <a:xfrm>
            <a:off x="5065166" y="459753"/>
            <a:ext cx="4319903" cy="2367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354E8B-8D89-44AE-9AA2-FB8C5371492D}"/>
              </a:ext>
            </a:extLst>
          </p:cNvPr>
          <p:cNvSpPr txBox="1"/>
          <p:nvPr/>
        </p:nvSpPr>
        <p:spPr>
          <a:xfrm>
            <a:off x="356094" y="3197580"/>
            <a:ext cx="294276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&lt;10-30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대의 주요 질병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6094" y="3587280"/>
            <a:ext cx="7083797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다음 자료는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10-30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대의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주요질병을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분석한 자료로 앞서 소개한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트리맵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시각화와 다르게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선정한 연령대들의 분포 및 비율을 확인할 수 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이러한 자료들로 우리는 청소년기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청년기의 사람들이 대비해야 할 질병을 알 수 있고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예방주사 접종이나 반복적인 안내방송 및 주의 등 그에 맞는 예방법 마련이 가능할 것이라 생각했다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내용들은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10-30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대뿐만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아니라 어느 연령대를 선정하느냐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몇 개의 연령대를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선정하느냐에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영향을 받지 않기 때문에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분석대상을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이상으로 한 자료에도 똑같이 적용된다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26B550E-FBB6-407F-8689-A81E5EB14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961" y="3070454"/>
            <a:ext cx="3151649" cy="1669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B1152F0-DAFB-4629-BD13-71EB4249B6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57"/>
          <a:stretch/>
        </p:blipFill>
        <p:spPr>
          <a:xfrm>
            <a:off x="7762961" y="4764525"/>
            <a:ext cx="3118399" cy="17056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354E8B-8D89-44AE-9AA2-FB8C5371492D}"/>
              </a:ext>
            </a:extLst>
          </p:cNvPr>
          <p:cNvSpPr txBox="1"/>
          <p:nvPr/>
        </p:nvSpPr>
        <p:spPr>
          <a:xfrm>
            <a:off x="8368966" y="6470139"/>
            <a:ext cx="203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&lt;50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이상의 주요 질병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&gt;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22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20234-0A1D-49A9-BB6C-357301204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51" y="150116"/>
            <a:ext cx="2014331" cy="908637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NEXT</a:t>
            </a:r>
            <a:endParaRPr lang="ko-KR" altLang="en-US" sz="4000" dirty="0">
              <a:solidFill>
                <a:schemeClr val="bg2">
                  <a:lumMod val="25000"/>
                </a:schemeClr>
              </a:solidFill>
              <a:effectLst>
                <a:outerShdw blurRad="38100" dist="50800" dir="21540000" algn="ctr" rotWithShape="0">
                  <a:srgbClr val="5F5F5F">
                    <a:alpha val="34000"/>
                  </a:srgbClr>
                </a:outerShdw>
              </a:effectLst>
              <a:latin typeface="210 역전다방 B" panose="02020603020101020101" pitchFamily="18" charset="-127"/>
              <a:ea typeface="210 역전다방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660316" y="996852"/>
            <a:ext cx="2014331" cy="61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5EA2F-A8D5-4040-B4CF-B829A02EC0DF}"/>
              </a:ext>
            </a:extLst>
          </p:cNvPr>
          <p:cNvSpPr txBox="1"/>
          <p:nvPr/>
        </p:nvSpPr>
        <p:spPr>
          <a:xfrm>
            <a:off x="5377024" y="2101825"/>
            <a:ext cx="1209139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이사만루체 Medium" panose="00000600000000000000" pitchFamily="2" charset="-127"/>
                <a:ea typeface="이사만루체 Medium" panose="00000600000000000000" pitchFamily="2" charset="-127"/>
              </a:rPr>
              <a:t>02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이사만루체 Medium" panose="00000600000000000000" pitchFamily="2" charset="-127"/>
              <a:ea typeface="이사만루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25BF2-92EF-4E0C-8C9A-0D0EE1CA85A7}"/>
              </a:ext>
            </a:extLst>
          </p:cNvPr>
          <p:cNvSpPr txBox="1"/>
          <p:nvPr/>
        </p:nvSpPr>
        <p:spPr>
          <a:xfrm>
            <a:off x="2103732" y="3064603"/>
            <a:ext cx="7755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효율적인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빅데이터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학습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 아이디어 추가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F69871-E470-44DF-8DD9-4676C83DC605}"/>
              </a:ext>
            </a:extLst>
          </p:cNvPr>
          <p:cNvSpPr txBox="1"/>
          <p:nvPr/>
        </p:nvSpPr>
        <p:spPr>
          <a:xfrm>
            <a:off x="4295096" y="3748430"/>
            <a:ext cx="3327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2-2. </a:t>
            </a:r>
            <a:r>
              <a:rPr lang="ko-KR" altLang="en-US" sz="2800" dirty="0" smtClean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 </a:t>
            </a:r>
            <a:r>
              <a:rPr lang="ko-KR" altLang="en-US" sz="2800" dirty="0">
                <a:solidFill>
                  <a:srgbClr val="0070C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</a:t>
            </a:r>
          </a:p>
        </p:txBody>
      </p:sp>
    </p:spTree>
    <p:extLst>
      <p:ext uri="{BB962C8B-B14F-4D97-AF65-F5344CB8AC3E}">
        <p14:creationId xmlns:p14="http://schemas.microsoft.com/office/powerpoint/2010/main" val="323465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2302574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D537E-4A62-4BCB-B295-1051EDFCEE94}"/>
              </a:ext>
            </a:extLst>
          </p:cNvPr>
          <p:cNvSpPr txBox="1"/>
          <p:nvPr/>
        </p:nvSpPr>
        <p:spPr>
          <a:xfrm>
            <a:off x="2302574" y="576186"/>
            <a:ext cx="970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효율적인 빅데이터 학습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 아이디어 추가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155F8ED-B6CA-42FC-827D-936E643C92DB}"/>
              </a:ext>
            </a:extLst>
          </p:cNvPr>
          <p:cNvSpPr txBox="1">
            <a:spLocks/>
          </p:cNvSpPr>
          <p:nvPr/>
        </p:nvSpPr>
        <p:spPr>
          <a:xfrm>
            <a:off x="189557" y="436910"/>
            <a:ext cx="2481703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02-2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1)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아이디어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09" y="2470616"/>
            <a:ext cx="9156719" cy="42463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04772" y="2116395"/>
            <a:ext cx="60688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hlinkClick r:id="rId3"/>
              </a:rPr>
              <a:t>Kaggle</a:t>
            </a:r>
            <a:r>
              <a:rPr lang="en-US" altLang="ko-KR" sz="1400" dirty="0">
                <a:hlinkClick r:id="rId3"/>
              </a:rPr>
              <a:t>: Your Machine Learning and Data Science Community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1634180" y="1159264"/>
            <a:ext cx="89312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en-US" altLang="ko-KR" sz="1600" dirty="0" err="1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Kaggle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활용한 수업을 활성화한다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2. 1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년을 기준으로 하는 강의를 계획하여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16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학기는 언어 수업</a:t>
            </a:r>
            <a:r>
              <a:rPr lang="en-US" altLang="ko-KR" sz="16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</a:t>
            </a:r>
            <a:r>
              <a:rPr lang="ko-KR" altLang="en-US" sz="16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학기는 프로젝트 수업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진행한다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6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47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2302574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D537E-4A62-4BCB-B295-1051EDFCEE94}"/>
              </a:ext>
            </a:extLst>
          </p:cNvPr>
          <p:cNvSpPr txBox="1"/>
          <p:nvPr/>
        </p:nvSpPr>
        <p:spPr>
          <a:xfrm>
            <a:off x="2302574" y="576186"/>
            <a:ext cx="970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효율적인 빅데이터 학습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 아이디어 추가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155F8ED-B6CA-42FC-827D-936E643C92DB}"/>
              </a:ext>
            </a:extLst>
          </p:cNvPr>
          <p:cNvSpPr txBox="1">
            <a:spLocks/>
          </p:cNvSpPr>
          <p:nvPr/>
        </p:nvSpPr>
        <p:spPr>
          <a:xfrm>
            <a:off x="189557" y="436910"/>
            <a:ext cx="2481703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02-2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2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이유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1155951" y="1184675"/>
            <a:ext cx="392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en-US" altLang="ko-KR" sz="1600" dirty="0" err="1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Kaggle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활용한 수업을 활성화한다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518604" y="1678523"/>
            <a:ext cx="11361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분석에서 가장 기초적이고도 중요한 작업은 데이터 수집이라고 생각한다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수집을 위해서 수업에서는 주로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공공데이터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포털이나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K-ICT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빅데이터센터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정보공개포털 등을 활용해 데이터를 다운로드하고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전처리하며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사용할 데이터를 직접 가공하곤 한다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사실 이런 사이트에는 일정하게 기록되지 않거나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년도별로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열이 다른 데이터도 있으며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NULL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값을 포함하고 있는 데이터가 많아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분석의 입문을 다지는 대학생이 사용하기엔 적합하지 않다고 생각했다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일련번호를 포함하여 공개한 데이터도 있어서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개인정보 유출의 위험도 배제할 수 없다고 생각했다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1" r="48414" b="28106"/>
          <a:stretch/>
        </p:blipFill>
        <p:spPr>
          <a:xfrm>
            <a:off x="367924" y="3138020"/>
            <a:ext cx="4752715" cy="8991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44828" b="27523"/>
          <a:stretch/>
        </p:blipFill>
        <p:spPr>
          <a:xfrm>
            <a:off x="367926" y="5263081"/>
            <a:ext cx="4736090" cy="9631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44864" b="28208"/>
          <a:stretch/>
        </p:blipFill>
        <p:spPr>
          <a:xfrm>
            <a:off x="367925" y="4138566"/>
            <a:ext cx="4744402" cy="96136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38631" y="3114937"/>
            <a:ext cx="1845638" cy="31896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1155951" y="6382933"/>
            <a:ext cx="6774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공공데이터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포털의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사망 교통사고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대한 데이터이다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열이 다르게 되어있는 모습을 확인할 수 있다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971" y="3128538"/>
            <a:ext cx="5666091" cy="160059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722348" y="3095569"/>
            <a:ext cx="936147" cy="1633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5891345" y="4807478"/>
            <a:ext cx="6076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공공데이터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포털에서 발견한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 소비자원의 소비자 피해구제 데이터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’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모든 행이 사건번호를 포함하고 있다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정보들로 소비자의 이름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연락처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집 주소까지 알아낼 수도 있고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이는 개인정보 유출로도 번질 수 있다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34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20234-0A1D-49A9-BB6C-357301204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558" y="436910"/>
            <a:ext cx="2014331" cy="908637"/>
          </a:xfrm>
        </p:spPr>
        <p:txBody>
          <a:bodyPr>
            <a:normAutofit/>
          </a:bodyPr>
          <a:lstStyle/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01-1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3D95D-4DD1-49A2-BF79-B49F0A6C8DFA}"/>
              </a:ext>
            </a:extLst>
          </p:cNvPr>
          <p:cNvSpPr txBox="1"/>
          <p:nvPr/>
        </p:nvSpPr>
        <p:spPr>
          <a:xfrm>
            <a:off x="6197163" y="3627435"/>
            <a:ext cx="562167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2018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년부터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년까지 원본데이터를 불러오는 것부터 시작한다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분석에 필요한 컬럼만 선택한 후 데이터의 형식을 적절하게 변경해준다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연령대는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단위로 나누어 범주를 구성한다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기초적인 작업이 끝났다면 날짜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연령대에 대한 기본 집계표를 생성한다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AB6159-FB72-400B-B1A6-5A1980651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79" y="1649338"/>
            <a:ext cx="5798834" cy="497042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FB81F1-DBA7-462D-B57D-138474899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9848"/>
          <a:stretch/>
        </p:blipFill>
        <p:spPr>
          <a:xfrm>
            <a:off x="6197162" y="1649338"/>
            <a:ext cx="5724525" cy="1886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2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코드 및 시각화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38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2302574" y="996852"/>
            <a:ext cx="9391507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D537E-4A62-4BCB-B295-1051EDFCEE94}"/>
              </a:ext>
            </a:extLst>
          </p:cNvPr>
          <p:cNvSpPr txBox="1"/>
          <p:nvPr/>
        </p:nvSpPr>
        <p:spPr>
          <a:xfrm>
            <a:off x="2302574" y="576186"/>
            <a:ext cx="9706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더 효율적인 빅데이터 학습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/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강의 아이디어 추가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아이디어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155F8ED-B6CA-42FC-827D-936E643C92DB}"/>
              </a:ext>
            </a:extLst>
          </p:cNvPr>
          <p:cNvSpPr txBox="1">
            <a:spLocks/>
          </p:cNvSpPr>
          <p:nvPr/>
        </p:nvSpPr>
        <p:spPr>
          <a:xfrm>
            <a:off x="189557" y="436910"/>
            <a:ext cx="2481703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02-2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2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이유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518604" y="1678523"/>
            <a:ext cx="1136145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1-3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심장질환 환자에 대해 분석한 사례들은 </a:t>
            </a:r>
            <a:r>
              <a:rPr lang="en-US" altLang="ko-KR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kaggle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활용한 예시이다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en-US" altLang="ko-KR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Kaggle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데이터를 찾고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수업시간 이외에 배운 내용도 데이터 분석에 대해 공부하는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세계 사람들의 작업을 보고 적용시켜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심화 학습도 할 수 있었다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이 곳에서 제공하는 데이터는 어려운 전처리 과정을 요구하지 않아 부담도 적고 개인 정보에 해당하는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id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 없어서 문제가 발생할 일이 없었다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42" y="3064629"/>
            <a:ext cx="9867900" cy="19145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11442" y="5185216"/>
            <a:ext cx="106370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Kaggle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다운받아 활용한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‘heart.csv’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파일의 일부다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12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고객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ID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없어 개인정보 유출을 막을 수 있으며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오직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사람의 사건에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관련된 속성들만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float, </a:t>
            </a:r>
            <a:r>
              <a:rPr lang="en-US" altLang="ko-KR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int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형태로 가지고 있어 </a:t>
            </a:r>
            <a:r>
              <a:rPr lang="ko-KR" altLang="en-US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입문자에게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분석하기 좋은 데이터임을 알 수 있다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1155951" y="1184675"/>
            <a:ext cx="392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en-US" altLang="ko-KR" sz="1600" dirty="0" err="1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Kaggle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활용한 수업을 활성화한다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1800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155F8ED-B6CA-42FC-827D-936E643C92DB}"/>
              </a:ext>
            </a:extLst>
          </p:cNvPr>
          <p:cNvSpPr txBox="1">
            <a:spLocks/>
          </p:cNvSpPr>
          <p:nvPr/>
        </p:nvSpPr>
        <p:spPr>
          <a:xfrm>
            <a:off x="189557" y="436910"/>
            <a:ext cx="2481703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02-2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2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이유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7052058" y="1731637"/>
            <a:ext cx="48685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en-US" altLang="ko-KR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Kaggle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다양한 카테고리의 데이터를 제공하고 있어서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개인이 가진 관심 분야의 데이터를 고를 수 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데이터가 다양할수록 적용할 수 있는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분석기법과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시각화 방법이 많아지기 때문에 </a:t>
            </a:r>
            <a:r>
              <a:rPr lang="en-US" altLang="ko-KR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kaggle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에서 제공하는 다양한 카테고리의 데이터는 대학생의 데이터 분석에 적합하다고 생각한다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kaggle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은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데이터마다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다른 사람들이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작업해둔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코드도 함께 제공하고 있기 때문에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데이터가 다소 복잡하고 어렵더라도 혼자서 해결하기에 수월할 수 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작성하고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run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코드에 대해 자동으로 점수를 부여하는 기능도 있어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스스로의 프로젝트를 평가하기에도 적합하다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544"/>
          <a:stretch/>
        </p:blipFill>
        <p:spPr>
          <a:xfrm>
            <a:off x="393996" y="1777803"/>
            <a:ext cx="3180125" cy="48498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24717"/>
          <a:stretch/>
        </p:blipFill>
        <p:spPr>
          <a:xfrm>
            <a:off x="3716135" y="1777803"/>
            <a:ext cx="3266204" cy="487477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5511" y="1777803"/>
            <a:ext cx="1125711" cy="347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5512" y="3404210"/>
            <a:ext cx="1125711" cy="347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773610" y="1780996"/>
            <a:ext cx="1125711" cy="347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45511" y="5015941"/>
            <a:ext cx="1125711" cy="347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73609" y="3423787"/>
            <a:ext cx="1125711" cy="347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773608" y="5028799"/>
            <a:ext cx="1125711" cy="3472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1155951" y="1184675"/>
            <a:ext cx="392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 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1. </a:t>
            </a:r>
            <a:r>
              <a:rPr lang="en-US" altLang="ko-KR" sz="1600" dirty="0" err="1" smtClean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Kaggle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활용한 수업을 활성화한다</a:t>
            </a:r>
            <a:r>
              <a:rPr lang="en-US" altLang="ko-KR" sz="16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5071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3155F8ED-B6CA-42FC-827D-936E643C92DB}"/>
              </a:ext>
            </a:extLst>
          </p:cNvPr>
          <p:cNvSpPr txBox="1">
            <a:spLocks/>
          </p:cNvSpPr>
          <p:nvPr/>
        </p:nvSpPr>
        <p:spPr>
          <a:xfrm>
            <a:off x="189557" y="436910"/>
            <a:ext cx="2481703" cy="908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02-2</a:t>
            </a:r>
            <a:endParaRPr lang="ko-KR" altLang="en-US" sz="5400" dirty="0">
              <a:solidFill>
                <a:schemeClr val="bg2">
                  <a:lumMod val="25000"/>
                </a:schemeClr>
              </a:solidFill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664F-8C2F-4F1A-B1B1-468764C7FFBC}"/>
              </a:ext>
            </a:extLst>
          </p:cNvPr>
          <p:cNvSpPr txBox="1"/>
          <p:nvPr/>
        </p:nvSpPr>
        <p:spPr>
          <a:xfrm>
            <a:off x="189558" y="1207758"/>
            <a:ext cx="257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2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) 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210 역전다방 R" panose="02020603020101020101" pitchFamily="18" charset="-127"/>
                <a:ea typeface="210 역전다방 R" panose="02020603020101020101" pitchFamily="18" charset="-127"/>
              </a:rPr>
              <a:t>이유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210 역전다방 R" panose="02020603020101020101" pitchFamily="18" charset="-127"/>
              <a:ea typeface="210 역전다방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619343" y="4378516"/>
            <a:ext cx="1057790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수업에서 아쉬웠던 점은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분석에 필요한 언어에 대해서는 제대로 배우지 않았다는 점이었다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타학과의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언어과목을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통해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프로그램을 배울 수는 있지만 대부분 해당 수업에 필요한 코드만 배우는 탓에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데이터 분석에 필요한 코드를 따로 배우진 못했다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주에 걸쳐 이론을 배우고 얇게 배우는 언어 수업과 이를 심화한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구현은 데이터 분석가를 양성하기엔 지식이 더 필요하다고 느꼈다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따라서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년을 기준으로 하는 강의를 계획하여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학기에는 언어에 초점을 둔 수업을 하고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학기에는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학기에 배운 언어를 활용해 데이터를 분석하는 프로젝트를 제안한다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 방법을 통해 데이터 분석을 진행하면 더 구체적이고도 창의적인 분석이 가능해질 것이라고 생각한다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250F4-1C99-4D43-9DAB-9C11D04A565F}"/>
              </a:ext>
            </a:extLst>
          </p:cNvPr>
          <p:cNvSpPr txBox="1"/>
          <p:nvPr/>
        </p:nvSpPr>
        <p:spPr>
          <a:xfrm>
            <a:off x="1155951" y="1184675"/>
            <a:ext cx="8752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2. 1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년을 기준으로 하는 강의를 계획하여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160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학기는 언어 수업</a:t>
            </a:r>
            <a:r>
              <a:rPr lang="en-US" altLang="ko-KR" sz="160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2</a:t>
            </a:r>
            <a:r>
              <a:rPr lang="ko-KR" altLang="en-US" sz="1600" dirty="0">
                <a:solidFill>
                  <a:srgbClr val="0070C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학기는 프로젝트 수업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진행한다</a:t>
            </a:r>
            <a:r>
              <a:rPr lang="en-US" altLang="ko-KR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r>
              <a:rPr lang="ko-KR" altLang="en-US" sz="16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6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70480" y="1889682"/>
            <a:ext cx="4326729" cy="2247254"/>
          </a:xfrm>
          <a:prstGeom prst="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[ 1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학기 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분석에 사용할 프로그램 언어를 배운다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R, Python, SQL 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</a:t>
            </a:r>
            <a:endParaRPr lang="ko-KR" altLang="en-US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08651" y="1887920"/>
            <a:ext cx="5048513" cy="2249016"/>
          </a:xfrm>
          <a:prstGeom prst="rect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[ 2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학기 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]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학기에 배운 언어를 기반으로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/2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/3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 으로 조를 구성해 프로젝트를 진행한다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중간 프로젝트 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기말 프로젝트 </a:t>
            </a:r>
            <a:r>
              <a:rPr lang="en-US" altLang="ko-KR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600" dirty="0" smtClean="0">
                <a:solidFill>
                  <a:schemeClr val="tx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</a:t>
            </a:r>
            <a:endParaRPr lang="ko-KR" altLang="en-US" sz="1600" dirty="0">
              <a:solidFill>
                <a:schemeClr val="tx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7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20234-0A1D-49A9-BB6C-357301204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818" y="361244"/>
            <a:ext cx="2717516" cy="635608"/>
          </a:xfrm>
        </p:spPr>
        <p:txBody>
          <a:bodyPr>
            <a:noAutofit/>
          </a:bodyPr>
          <a:lstStyle/>
          <a:p>
            <a:pPr algn="l"/>
            <a:r>
              <a:rPr lang="ko-KR" altLang="en-US" sz="32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210 역전다방 B" panose="02020603020101020101" pitchFamily="18" charset="-127"/>
                <a:ea typeface="210 역전다방 B" panose="02020603020101020101" pitchFamily="18" charset="-127"/>
              </a:rPr>
              <a:t>사용한 자료</a:t>
            </a:r>
            <a:endParaRPr lang="ko-KR" altLang="en-US" sz="3200" dirty="0">
              <a:solidFill>
                <a:schemeClr val="bg2">
                  <a:lumMod val="25000"/>
                </a:schemeClr>
              </a:solidFill>
              <a:effectLst>
                <a:outerShdw blurRad="38100" dist="50800" dir="21540000" algn="ctr" rotWithShape="0">
                  <a:srgbClr val="5F5F5F">
                    <a:alpha val="34000"/>
                  </a:srgbClr>
                </a:outerShdw>
              </a:effectLst>
              <a:latin typeface="210 역전다방 B" panose="02020603020101020101" pitchFamily="18" charset="-127"/>
              <a:ea typeface="210 역전다방 B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9646EE-CD12-4026-934F-C533381DB4D4}"/>
              </a:ext>
            </a:extLst>
          </p:cNvPr>
          <p:cNvSpPr/>
          <p:nvPr/>
        </p:nvSpPr>
        <p:spPr>
          <a:xfrm>
            <a:off x="660316" y="996852"/>
            <a:ext cx="2014331" cy="619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525BF2-92EF-4E0C-8C9A-0D0EE1CA85A7}"/>
              </a:ext>
            </a:extLst>
          </p:cNvPr>
          <p:cNvSpPr txBox="1"/>
          <p:nvPr/>
        </p:nvSpPr>
        <p:spPr>
          <a:xfrm>
            <a:off x="499818" y="1393535"/>
            <a:ext cx="82368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국민건강보험공단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진료내역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정보 데이터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https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://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2"/>
              </a:rPr>
              <a:t>www.data.go.kr/data/15007115/fileData.do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보건복지부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시군구별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3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치매현황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https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://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3"/>
              </a:rPr>
              <a:t>data.go.kr/data/15073342/fileData.do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치매 사망자수 및 사망률 통계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http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://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4"/>
              </a:rPr>
              <a:t>data.seoul.go.kr/dataList/11011/S/2/datasetView.do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서울시 치매센터 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http</a:t>
            </a:r>
            <a:r>
              <a:rPr lang="en-US" altLang="ko-KR" sz="1300" dirty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://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5"/>
              </a:rPr>
              <a:t>data.seoul.go.kr/dataList/OA-20352/S/1/datasetView.do</a:t>
            </a:r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3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도로교통공단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_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사망 교통사고 정보 데이터 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</a:t>
            </a: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6"/>
              </a:rPr>
              <a:t>https://www.data.go.kr/data/15070340/fileData.do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한국소비자원 소비자 피해구제 정보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7"/>
              </a:rPr>
              <a:t>https://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7"/>
              </a:rPr>
              <a:t>www.data.go.kr/data/3040720/fileData.do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</a:p>
          <a:p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Heart Disease UCI</a:t>
            </a:r>
          </a:p>
          <a:p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</a:t>
            </a:r>
            <a:r>
              <a:rPr lang="en-US" altLang="ko-KR" sz="13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8"/>
              </a:rPr>
              <a:t>https://www.kaggle.com/ronitf/heart-disease-uci</a:t>
            </a:r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endParaRPr lang="en-US" altLang="ko-KR" sz="13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질병사인코드</a:t>
            </a: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https://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hlinkClick r:id="rId9"/>
              </a:rPr>
              <a:t>www.koicd.kr/kcd/kcd.do</a:t>
            </a:r>
            <a:r>
              <a:rPr lang="en-US" altLang="ko-KR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300" dirty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en-US" altLang="ko-KR" sz="1300" dirty="0" smtClean="0">
              <a:solidFill>
                <a:schemeClr val="tx1">
                  <a:lumMod val="75000"/>
                  <a:lumOff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00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제목 1">
            <a:extLst>
              <a:ext uri="{FF2B5EF4-FFF2-40B4-BE49-F238E27FC236}">
                <a16:creationId xmlns:a16="http://schemas.microsoft.com/office/drawing/2014/main" id="{EDB73B48-76C5-4D86-96AA-93FF2D5EB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23743"/>
            <a:ext cx="9144000" cy="101051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감사합니다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50800" dir="21540000" algn="ctr" rotWithShape="0">
                    <a:srgbClr val="5F5F5F">
                      <a:alpha val="34000"/>
                    </a:srgbClr>
                  </a:outerShdw>
                </a:effectLst>
                <a:latin typeface="이사만루체 Bold" panose="00000800000000000000" pitchFamily="2" charset="-127"/>
                <a:ea typeface="이사만루체 Bold" panose="00000800000000000000" pitchFamily="2" charset="-127"/>
              </a:rPr>
              <a:t>:)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50800" dir="21540000" algn="ctr" rotWithShape="0">
                  <a:srgbClr val="5F5F5F">
                    <a:alpha val="34000"/>
                  </a:srgbClr>
                </a:outerShdw>
              </a:effectLst>
              <a:latin typeface="이사만루체 Bold" panose="00000800000000000000" pitchFamily="2" charset="-127"/>
              <a:ea typeface="이사만루체 Bold" panose="00000800000000000000" pitchFamily="2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6A05B7-C374-436A-89DD-70143A551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53602" y="6110778"/>
            <a:ext cx="2621280" cy="747222"/>
          </a:xfrm>
        </p:spPr>
        <p:txBody>
          <a:bodyPr>
            <a:normAutofit/>
          </a:bodyPr>
          <a:lstStyle/>
          <a:p>
            <a:r>
              <a:rPr lang="en-US" altLang="ko-KR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1913397 </a:t>
            </a:r>
            <a:r>
              <a:rPr lang="ko-KR" altLang="en-US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오수민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r>
              <a:rPr lang="en-US" altLang="ko-KR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1912354 </a:t>
            </a:r>
            <a:r>
              <a:rPr lang="ko-KR" altLang="en-US" sz="18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이승현</a:t>
            </a:r>
            <a:endParaRPr lang="en-US" altLang="ko-KR" sz="18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82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CED69B-68A1-4F7F-B2DA-F7E74DB70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02" r="11748" b="23547"/>
          <a:stretch/>
        </p:blipFill>
        <p:spPr>
          <a:xfrm>
            <a:off x="263472" y="231093"/>
            <a:ext cx="5052012" cy="9086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018F98-93E3-4502-9A5B-48C919B8B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048"/>
          <a:stretch/>
        </p:blipFill>
        <p:spPr>
          <a:xfrm>
            <a:off x="263471" y="1139730"/>
            <a:ext cx="5043467" cy="1400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3B9A28A-8329-4CA4-924C-47982822ED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7"/>
          <a:stretch/>
        </p:blipFill>
        <p:spPr>
          <a:xfrm>
            <a:off x="338627" y="2672899"/>
            <a:ext cx="6819900" cy="29366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5EF37A-5FAF-4B54-B25F-F5B28C8D07E4}"/>
              </a:ext>
            </a:extLst>
          </p:cNvPr>
          <p:cNvSpPr txBox="1"/>
          <p:nvPr/>
        </p:nvSpPr>
        <p:spPr>
          <a:xfrm>
            <a:off x="338627" y="2672221"/>
            <a:ext cx="1877955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상위 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주상병별 환자수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8A1BA2E-B0F5-43AC-85DF-707D2EDCD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527" y="2672233"/>
            <a:ext cx="4324541" cy="293664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A8265D-3A68-426B-B4EF-8C3FE2BE3DAE}"/>
              </a:ext>
            </a:extLst>
          </p:cNvPr>
          <p:cNvSpPr txBox="1"/>
          <p:nvPr/>
        </p:nvSpPr>
        <p:spPr>
          <a:xfrm>
            <a:off x="9605113" y="2657107"/>
            <a:ext cx="1877955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상위 </a:t>
            </a:r>
            <a:r>
              <a:rPr lang="en-US" altLang="ko-KR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1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연령대별 환자수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876A60-83C3-404D-96D0-37AE5BB4DC36}"/>
              </a:ext>
            </a:extLst>
          </p:cNvPr>
          <p:cNvSpPr txBox="1"/>
          <p:nvPr/>
        </p:nvSpPr>
        <p:spPr>
          <a:xfrm>
            <a:off x="478318" y="5682192"/>
            <a:ext cx="1107637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상위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진료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주상병에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대해 막대 그래프로 나타낸 결과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J209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I109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번 질병이 최근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년간 환자들이 병원을 찾은 가장 많은 원인으로 집계되었다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또한 그래프에서 분류 코드가 정확히 떨어지지 않고 한 알파벳 코드로 묶여서 표기된 수가 많은 것으로 보아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사람들이 복합적인 질병을 갖고 병원을 찾고 있다고 해석할 수 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DA134-4D5A-43B5-8F98-3E3493DDBAD3}"/>
              </a:ext>
            </a:extLst>
          </p:cNvPr>
          <p:cNvSpPr txBox="1"/>
          <p:nvPr/>
        </p:nvSpPr>
        <p:spPr>
          <a:xfrm>
            <a:off x="5315484" y="296276"/>
            <a:ext cx="659735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분석 대상은 상위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주상병으로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선정했다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대상 추출을 위해 전체 환자를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주상병을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기준으로 집계한 뒤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크기순으로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정렬했다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그리고 상위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행을 골라내는 방식을 사용하여 분석 대상을 얻었다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이후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주상병을 대상으로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다른 데이터를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재집계하고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이제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주상병에 대한 환자수 그래프를 볼 수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있었다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89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2B752A-2127-46B8-B4F8-0532BB67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68" y="207946"/>
            <a:ext cx="4926875" cy="2459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D7D71F-CE61-40CA-B85C-43885AB355A8}"/>
              </a:ext>
            </a:extLst>
          </p:cNvPr>
          <p:cNvSpPr txBox="1"/>
          <p:nvPr/>
        </p:nvSpPr>
        <p:spPr>
          <a:xfrm>
            <a:off x="5195843" y="207946"/>
            <a:ext cx="6649163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이번에는 주상병별 연령대 집계표를 새로 만들고 비교 시각화를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시현한다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일반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비교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시각화에 사용할 막대 그래프와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비율로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정규화 그래프를 각각 시각화하여 각자의 장단점을 파악한다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Reshape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라이브러리의 </a:t>
            </a:r>
            <a:r>
              <a:rPr lang="en-US" altLang="ko-KR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cast 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함수를 사용해 데이터 </a:t>
            </a:r>
            <a:r>
              <a:rPr lang="ko-KR" altLang="en-US" sz="12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형변환을</a:t>
            </a:r>
            <a:r>
              <a:rPr lang="ko-KR" altLang="en-US" sz="1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하는데 셀의 값들은 원본 데이터의 가로와 세로 조합의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값에 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sum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거쳐 출력하도록 한다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그리고 이 작업을 </a:t>
            </a:r>
            <a:r>
              <a:rPr lang="en-US" altLang="ko-KR" sz="12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SickAge</a:t>
            </a:r>
            <a:r>
              <a:rPr lang="ko-KR" altLang="en-US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 이름 </a:t>
            </a:r>
            <a:r>
              <a:rPr lang="ko-KR" altLang="en-US" sz="12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붙여둔다</a:t>
            </a:r>
            <a:r>
              <a:rPr lang="en-US" altLang="ko-KR" sz="12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en-US" altLang="ko-KR" sz="12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A14A91-01A4-4BD6-A904-09A8D141C0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64"/>
          <a:stretch/>
        </p:blipFill>
        <p:spPr>
          <a:xfrm>
            <a:off x="268968" y="2776112"/>
            <a:ext cx="4519163" cy="295975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7E60F0-FDE9-4426-9471-7A1588862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131" y="2774542"/>
            <a:ext cx="4732831" cy="29613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49BAFC-1C78-4820-836B-90FB707E2011}"/>
              </a:ext>
            </a:extLst>
          </p:cNvPr>
          <p:cNvSpPr txBox="1"/>
          <p:nvPr/>
        </p:nvSpPr>
        <p:spPr>
          <a:xfrm>
            <a:off x="8384807" y="2466765"/>
            <a:ext cx="113615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100%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59B99-3366-44E6-BA3E-AF78C984E9EC}"/>
              </a:ext>
            </a:extLst>
          </p:cNvPr>
          <p:cNvSpPr txBox="1"/>
          <p:nvPr/>
        </p:nvSpPr>
        <p:spPr>
          <a:xfrm>
            <a:off x="403511" y="5876238"/>
            <a:ext cx="11026489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별로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연령대마다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환자수를 묶어 막대그래프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정규화 그래프로 나타내었다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막대그래프에선 사람들이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가장 많이 걸린 질병 두가지를 찾을 수 있으며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정규화 그래프에서는 연령대의 비율 정도를 한눈에 파악할 수 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57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3B0C9A-014E-4616-A40E-52A00F5888DB}"/>
              </a:ext>
            </a:extLst>
          </p:cNvPr>
          <p:cNvSpPr txBox="1"/>
          <p:nvPr/>
        </p:nvSpPr>
        <p:spPr>
          <a:xfrm>
            <a:off x="5728740" y="242057"/>
            <a:ext cx="62249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상위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주상병별 유사도를 알아보기 위해  앞에 미리 추출한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50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데이터를 이용해 연령대별 환자수를 비율로 변경하고 거리 계산 후 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차원으로 축소한 데이터로 </a:t>
            </a:r>
            <a:r>
              <a:rPr lang="ko-KR" altLang="en-US" sz="1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시각화한다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BD90D9-AA03-477D-AFD1-D71D1D72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5" y="172443"/>
            <a:ext cx="5514975" cy="3829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310948-9C70-4B73-ADDC-3208C55E5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354" y="1616954"/>
            <a:ext cx="4574867" cy="379060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9" name="Google Shape;168;p8"/>
          <p:cNvSpPr txBox="1"/>
          <p:nvPr/>
        </p:nvSpPr>
        <p:spPr>
          <a:xfrm>
            <a:off x="7125973" y="5587367"/>
            <a:ext cx="4927482" cy="106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-&gt; 어떤 </a:t>
            </a:r>
            <a:r>
              <a:rPr lang="ko-KR" sz="14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주상병들이</a:t>
            </a:r>
            <a:r>
              <a:rPr 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그룹을 이루고 있는지 파악할 수 있다. </a:t>
            </a:r>
            <a:endParaRPr lang="en-US" altLang="ko-KR" sz="1400" dirty="0" smtClean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하지만 </a:t>
            </a:r>
            <a:r>
              <a:rPr 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겹치는 글자가 있어 정확히 확인하기 어렵다</a:t>
            </a:r>
            <a:r>
              <a:rPr lang="ko-KR" sz="1400" dirty="0" smtClean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sz="14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계층/</a:t>
            </a:r>
            <a:r>
              <a:rPr lang="ko-KR" sz="1400" dirty="0" err="1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분할적</a:t>
            </a:r>
            <a:r>
              <a:rPr lang="ko-KR" sz="1400" dirty="0">
                <a:solidFill>
                  <a:schemeClr val="dk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군집을 이용해 보다 정확하게 알아보자.</a:t>
            </a:r>
            <a:endParaRPr sz="1400" dirty="0">
              <a:solidFill>
                <a:schemeClr val="dk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9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7CE618-7ED3-4A7D-88AF-92AE03502FA8}"/>
              </a:ext>
            </a:extLst>
          </p:cNvPr>
          <p:cNvSpPr txBox="1"/>
          <p:nvPr/>
        </p:nvSpPr>
        <p:spPr>
          <a:xfrm>
            <a:off x="363667" y="4570713"/>
            <a:ext cx="50194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군집을 통해 유사도 계산 그래프보다 정확하게 그룹화 할 수 있다</a:t>
            </a: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en-US" altLang="ko-KR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Hclust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함수를 사용하기 위해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cluster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라이브러리를 로딩하고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유사도가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큰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즉 거리가 가까운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군집끼리</a:t>
            </a:r>
            <a:r>
              <a:rPr lang="ko-KR" alt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계층적으로 시각화하여 나타낸다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7208EF-9FFC-44E9-8593-46DD2FB14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" b="49078"/>
          <a:stretch/>
        </p:blipFill>
        <p:spPr>
          <a:xfrm>
            <a:off x="363667" y="471654"/>
            <a:ext cx="4118605" cy="6984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5D9285-BB13-4237-A9F5-1C5E8EB06F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78"/>
          <a:stretch/>
        </p:blipFill>
        <p:spPr>
          <a:xfrm>
            <a:off x="5733760" y="471655"/>
            <a:ext cx="4124325" cy="6984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F343AF-7711-4180-A286-CD5845B80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307"/>
          <a:stretch/>
        </p:blipFill>
        <p:spPr>
          <a:xfrm>
            <a:off x="363667" y="1206372"/>
            <a:ext cx="5139130" cy="323004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085706-AF32-461F-A321-70E3E8DE3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01"/>
          <a:stretch/>
        </p:blipFill>
        <p:spPr>
          <a:xfrm>
            <a:off x="5656848" y="1206372"/>
            <a:ext cx="6375056" cy="321180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7CE618-7ED3-4A7D-88AF-92AE03502FA8}"/>
              </a:ext>
            </a:extLst>
          </p:cNvPr>
          <p:cNvSpPr txBox="1"/>
          <p:nvPr/>
        </p:nvSpPr>
        <p:spPr>
          <a:xfrm>
            <a:off x="5656848" y="4454444"/>
            <a:ext cx="6068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en-US" altLang="ko-KR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kmeans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함수를 사용하기 위해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graphics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라이브러리를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로딩한다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여러 개의 </a:t>
            </a:r>
            <a:r>
              <a:rPr lang="ko-KR" altLang="en-US" sz="1400" dirty="0" err="1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주상병들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중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개를 뽑고 각각의 거리를 계산한 후 평균을 하나의 군집으로 묶는다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우리는 이 시행을 통해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개의 각 클러스터에 소속된 관측치의 개수가 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19, 3, 13, 13, 2</a:t>
            </a:r>
            <a:r>
              <a:rPr lang="ko-KR" altLang="en-US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임을 확인했다</a:t>
            </a:r>
            <a:r>
              <a:rPr lang="en-US" altLang="ko-KR" sz="14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.</a:t>
            </a:r>
            <a:endParaRPr lang="ko-KR" altLang="en-US" sz="1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07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4369</Words>
  <Application>Microsoft Office PowerPoint</Application>
  <PresentationFormat>와이드스크린</PresentationFormat>
  <Paragraphs>392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210 역전다방 B</vt:lpstr>
      <vt:lpstr>G마켓 산스 TTF Medium</vt:lpstr>
      <vt:lpstr>210 역전다방 R</vt:lpstr>
      <vt:lpstr>이사만루체 Medium</vt:lpstr>
      <vt:lpstr>G마켓 산스 TTF Bold</vt:lpstr>
      <vt:lpstr>맑은 고딕</vt:lpstr>
      <vt:lpstr>맑은 고딕</vt:lpstr>
      <vt:lpstr>210 맨발의청춘 L</vt:lpstr>
      <vt:lpstr>Arial</vt:lpstr>
      <vt:lpstr>이사만루체 Bold</vt:lpstr>
      <vt:lpstr>Office 테마</vt:lpstr>
      <vt:lpstr>2021 빅데이터  학습 아이디어 공모전</vt:lpstr>
      <vt:lpstr>목차</vt:lpstr>
      <vt:lpstr>NEXT</vt:lpstr>
      <vt:lpstr>PowerPoint 프레젠테이션</vt:lpstr>
      <vt:lpstr>01-1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01-1</vt:lpstr>
      <vt:lpstr>PowerPoint 프레젠테이션</vt:lpstr>
      <vt:lpstr>PowerPoint 프레젠테이션</vt:lpstr>
      <vt:lpstr>01-2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01-2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01-3</vt:lpstr>
      <vt:lpstr>NEXT</vt:lpstr>
      <vt:lpstr>PowerPoint 프레젠테이션</vt:lpstr>
      <vt:lpstr>02-1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02-1</vt:lpstr>
      <vt:lpstr>PowerPoint 프레젠테이션</vt:lpstr>
      <vt:lpstr>NEXT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사용한 자료</vt:lpstr>
      <vt:lpstr>감사합니다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스펙업의 이해</dc:title>
  <dc:creator>김예리</dc:creator>
  <cp:lastModifiedBy>오수민</cp:lastModifiedBy>
  <cp:revision>119</cp:revision>
  <dcterms:created xsi:type="dcterms:W3CDTF">2021-04-21T01:35:21Z</dcterms:created>
  <dcterms:modified xsi:type="dcterms:W3CDTF">2021-12-22T14:52:15Z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